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34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145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1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3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6518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406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086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1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57571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79C463-33C5-474F-86B6-C06CAEB5025C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6FC1C17-B0C2-4CD3-9550-DE0F3F2576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475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89B085D8-4F76-4861-8F4A-2157CF6522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9600" dirty="0"/>
              <a:t>Introduction to SQL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171231CC-5BAA-4FAF-B96B-88BED011B4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Lecture 3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xmlns="" id="{B2D3130C-1D8D-4D0B-AC65-AF44DB1793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68134-CF02-4780-9135-AAC26CFFACC7}" type="slidenum">
              <a:rPr lang="ar-SA" altLang="en-US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952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084B9CCB-FDE2-4BBF-8145-A4B64E123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6302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400"/>
              <a:t>ORACLE Basic data types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D82B19F9-1C70-4DC2-A1E7-72C5FA2EF2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47850" y="1125538"/>
            <a:ext cx="8496300" cy="55435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800" b="1" dirty="0"/>
              <a:t>Numeric types</a:t>
            </a:r>
            <a:endParaRPr lang="ar-SA" altLang="en-US" sz="2800" b="1" dirty="0"/>
          </a:p>
          <a:p>
            <a:pPr lvl="1" eaLnBrk="1" hangingPunct="1">
              <a:defRPr/>
            </a:pPr>
            <a:r>
              <a:rPr lang="en-US" altLang="en-US" sz="2400" b="1" dirty="0"/>
              <a:t>NUMBER(</a:t>
            </a:r>
            <a:r>
              <a:rPr lang="en-US" altLang="en-US" sz="2400" b="1" dirty="0" err="1"/>
              <a:t>p,q</a:t>
            </a:r>
            <a:r>
              <a:rPr lang="en-US" altLang="en-US" sz="2400" b="1" dirty="0"/>
              <a:t>)</a:t>
            </a:r>
            <a:r>
              <a:rPr lang="en-US" altLang="en-US" sz="2400" dirty="0"/>
              <a:t> </a:t>
            </a:r>
            <a:endParaRPr lang="ar-SA" altLang="en-US" sz="2400" dirty="0"/>
          </a:p>
          <a:p>
            <a:pPr lvl="2" eaLnBrk="1" hangingPunct="1">
              <a:defRPr/>
            </a:pPr>
            <a:r>
              <a:rPr lang="en-US" altLang="en-US" sz="2400" dirty="0"/>
              <a:t>General purpose numeric data type</a:t>
            </a:r>
            <a:endParaRPr lang="ar-SA" altLang="en-US" sz="2400" dirty="0"/>
          </a:p>
          <a:p>
            <a:pPr lvl="2" eaLnBrk="1" hangingPunct="1">
              <a:defRPr/>
            </a:pPr>
            <a:r>
              <a:rPr lang="en-US" altLang="en-US" sz="2400" dirty="0"/>
              <a:t>Total width = p, out of which q decimal numbers</a:t>
            </a:r>
          </a:p>
          <a:p>
            <a:pPr lvl="1" eaLnBrk="1" hangingPunct="1">
              <a:defRPr/>
            </a:pPr>
            <a:r>
              <a:rPr lang="en-US" altLang="en-US" sz="2400" b="1" dirty="0"/>
              <a:t>INTEGER</a:t>
            </a:r>
            <a:r>
              <a:rPr lang="en-US" altLang="en-US" sz="2400" dirty="0"/>
              <a:t>(p) </a:t>
            </a:r>
          </a:p>
          <a:p>
            <a:pPr lvl="2" eaLnBrk="1" hangingPunct="1">
              <a:defRPr/>
            </a:pPr>
            <a:r>
              <a:rPr lang="en-US" altLang="en-US" sz="2400" dirty="0"/>
              <a:t>Signed integer, p digits wide </a:t>
            </a:r>
          </a:p>
          <a:p>
            <a:pPr lvl="1" eaLnBrk="1" hangingPunct="1">
              <a:defRPr/>
            </a:pPr>
            <a:r>
              <a:rPr lang="en-US" altLang="en-US" sz="2400" b="1" dirty="0"/>
              <a:t>FLOAT(p)</a:t>
            </a:r>
          </a:p>
          <a:p>
            <a:pPr lvl="2" eaLnBrk="1" hangingPunct="1">
              <a:defRPr/>
            </a:pPr>
            <a:r>
              <a:rPr lang="en-US" altLang="en-US" sz="2400" dirty="0"/>
              <a:t>Floating point in scientific notation with p binary digits precision </a:t>
            </a:r>
          </a:p>
          <a:p>
            <a:pPr eaLnBrk="1" hangingPunct="1">
              <a:defRPr/>
            </a:pPr>
            <a:r>
              <a:rPr lang="en-US" altLang="en-US" sz="2800" dirty="0"/>
              <a:t>Date/time type</a:t>
            </a:r>
          </a:p>
          <a:p>
            <a:pPr lvl="1" eaLnBrk="1" hangingPunct="1">
              <a:defRPr/>
            </a:pPr>
            <a:r>
              <a:rPr lang="en-US" altLang="en-US" sz="2400" dirty="0"/>
              <a:t>DATE</a:t>
            </a:r>
          </a:p>
          <a:p>
            <a:pPr lvl="1" eaLnBrk="1" hangingPunct="1">
              <a:defRPr/>
            </a:pPr>
            <a:r>
              <a:rPr lang="en-US" altLang="en-US" sz="2400" dirty="0"/>
              <a:t>Length date/time in </a:t>
            </a:r>
            <a:r>
              <a:rPr lang="en-US" altLang="en-US" sz="2400" dirty="0" err="1"/>
              <a:t>dd</a:t>
            </a:r>
            <a:r>
              <a:rPr lang="en-US" altLang="en-US" sz="2400" dirty="0"/>
              <a:t>-mm-</a:t>
            </a:r>
            <a:r>
              <a:rPr lang="en-US" altLang="en-US" sz="2400" dirty="0" err="1"/>
              <a:t>yyyy</a:t>
            </a:r>
            <a:r>
              <a:rPr lang="en-US" altLang="en-US" sz="2400" dirty="0"/>
              <a:t>/</a:t>
            </a:r>
            <a:r>
              <a:rPr lang="en-US" altLang="en-US" sz="2400" dirty="0" err="1"/>
              <a:t>hh:mm:ss</a:t>
            </a:r>
            <a:r>
              <a:rPr lang="en-US" altLang="en-US" sz="2400" dirty="0"/>
              <a:t> form 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FCAA0B-B214-4B89-B56B-1A898D73D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4BFE0-E262-48B7-9020-69B5497A3E5F}" type="slidenum">
              <a:rPr lang="ar-SA" altLang="en-US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362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F55E2489-DE24-4DA8-80B8-AE3EDB865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/>
              <a:t>Table Keys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109968C2-F981-4480-B958-D5505C78E4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196976"/>
            <a:ext cx="8229600" cy="52562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/>
              <a:t>Primary Keys</a:t>
            </a:r>
          </a:p>
          <a:p>
            <a:pPr lvl="1" eaLnBrk="1" hangingPunct="1">
              <a:defRPr/>
            </a:pPr>
            <a:r>
              <a:rPr lang="en-US" altLang="en-US" sz="2400" dirty="0"/>
              <a:t>Uniqueness </a:t>
            </a:r>
          </a:p>
          <a:p>
            <a:pPr lvl="1" eaLnBrk="1" hangingPunct="1">
              <a:defRPr/>
            </a:pPr>
            <a:r>
              <a:rPr lang="en-US" altLang="en-US" sz="2400" dirty="0"/>
              <a:t>NOT NULL </a:t>
            </a:r>
          </a:p>
          <a:p>
            <a:pPr lvl="1" eaLnBrk="1" hangingPunct="1">
              <a:defRPr/>
            </a:pPr>
            <a:r>
              <a:rPr lang="en-US" altLang="en-US" sz="2400" dirty="0"/>
              <a:t>Minimum Number of columns</a:t>
            </a:r>
          </a:p>
          <a:p>
            <a:pPr eaLnBrk="1" hangingPunct="1">
              <a:defRPr/>
            </a:pPr>
            <a:r>
              <a:rPr lang="en-US" altLang="en-US" sz="2400" dirty="0"/>
              <a:t>Foreign Keys</a:t>
            </a:r>
          </a:p>
          <a:p>
            <a:pPr lvl="1" eaLnBrk="1" hangingPunct="1">
              <a:defRPr/>
            </a:pPr>
            <a:r>
              <a:rPr lang="en-US" altLang="en-US" sz="2400" dirty="0"/>
              <a:t>Used to relate rows of two or more tables</a:t>
            </a:r>
          </a:p>
          <a:p>
            <a:pPr lvl="1" eaLnBrk="1" hangingPunct="1">
              <a:defRPr/>
            </a:pPr>
            <a:r>
              <a:rPr lang="en-US" altLang="en-US" sz="2400" dirty="0"/>
              <a:t>Foreign key at the child table should be of the same type (and values) of the primary key at the parent table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D873FE8-492F-4263-ADBE-3E23E263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BBE41-21B5-4720-B79D-4DAFE93F4F6E}" type="slidenum">
              <a:rPr lang="ar-SA" altLang="en-US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418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6D347306-ABBD-431D-8A34-DBB6467DC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Example of relationships</a:t>
            </a:r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xmlns="" id="{10D5C396-63BD-457D-B7A9-7B433343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BE51B-A63D-4D95-9AEB-14C134DA4712}" type="slidenum">
              <a:rPr lang="ar-SA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5363" name="Oval 11">
            <a:extLst>
              <a:ext uri="{FF2B5EF4-FFF2-40B4-BE49-F238E27FC236}">
                <a16:creationId xmlns:a16="http://schemas.microsoft.com/office/drawing/2014/main" xmlns="" id="{835F03C1-11B3-4A93-8D50-84FBB9E58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3902986"/>
            <a:ext cx="792162" cy="223202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10">
            <a:extLst>
              <a:ext uri="{FF2B5EF4-FFF2-40B4-BE49-F238E27FC236}">
                <a16:creationId xmlns:a16="http://schemas.microsoft.com/office/drawing/2014/main" xmlns="" id="{759E53E4-8B75-4958-9087-507295C56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6" y="1412876"/>
            <a:ext cx="792163" cy="180022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xmlns="" id="{F7DEFA15-69AD-431B-8864-2C3149628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3376" y="1700213"/>
            <a:ext cx="3203575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OFF	LOC	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01	RIYAD	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02	JEDDAH	</a:t>
            </a:r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xmlns="" id="{8F2C3BB9-A1AA-43C3-93C3-364E27380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9" y="1844676"/>
            <a:ext cx="24479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sz="2000" b="1"/>
              <a:t>Table LOCATION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sz="2000" b="1"/>
              <a:t>Parent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xmlns="" id="{57B6CDD3-D6A5-4CBC-A74A-BDE3D42A1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3893133"/>
            <a:ext cx="45720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CRS	OFF	ODATE	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701	01	21-SEP-91	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701	02	16-NOV-91	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702	01	26-NOV-91	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702	02	01-FEB-92</a:t>
            </a:r>
            <a:r>
              <a:rPr lang="en-US" altLang="en-US" dirty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xmlns="" id="{4E843C61-4C82-49C0-9D14-4C8FBBB98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0" y="4221164"/>
            <a:ext cx="17287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</a:pPr>
            <a:r>
              <a:rPr lang="en-US" altLang="en-US" sz="2000" b="1"/>
              <a:t>Table Offer</a:t>
            </a:r>
          </a:p>
          <a:p>
            <a:pPr algn="l" rtl="0" eaLnBrk="1" hangingPunct="1">
              <a:spcBef>
                <a:spcPct val="50000"/>
              </a:spcBef>
            </a:pPr>
            <a:r>
              <a:rPr lang="en-US" altLang="en-US" sz="2000" b="1"/>
              <a:t>Child</a:t>
            </a:r>
          </a:p>
        </p:txBody>
      </p:sp>
      <p:sp>
        <p:nvSpPr>
          <p:cNvPr id="15370" name="AutoShape 12">
            <a:extLst>
              <a:ext uri="{FF2B5EF4-FFF2-40B4-BE49-F238E27FC236}">
                <a16:creationId xmlns:a16="http://schemas.microsoft.com/office/drawing/2014/main" xmlns="" id="{A4EC27D5-9E1F-4FCE-A44E-50E1A6CC0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2781300"/>
            <a:ext cx="2303463" cy="503238"/>
          </a:xfrm>
          <a:prstGeom prst="wedgeRectCallout">
            <a:avLst>
              <a:gd name="adj1" fmla="val 94796"/>
              <a:gd name="adj2" fmla="val -10804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chemeClr val="accent2"/>
                </a:solidFill>
              </a:rPr>
              <a:t>Primary Key</a:t>
            </a:r>
          </a:p>
        </p:txBody>
      </p:sp>
      <p:sp>
        <p:nvSpPr>
          <p:cNvPr id="15371" name="AutoShape 13">
            <a:extLst>
              <a:ext uri="{FF2B5EF4-FFF2-40B4-BE49-F238E27FC236}">
                <a16:creationId xmlns:a16="http://schemas.microsoft.com/office/drawing/2014/main" xmlns="" id="{1A2466E4-A365-481E-8960-1D588B8D4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0" y="5279371"/>
            <a:ext cx="2447925" cy="1368425"/>
          </a:xfrm>
          <a:prstGeom prst="wedgeRectCallout">
            <a:avLst>
              <a:gd name="adj1" fmla="val 111542"/>
              <a:gd name="adj2" fmla="val -8364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solidFill>
                  <a:schemeClr val="accent2"/>
                </a:solidFill>
              </a:rPr>
              <a:t>Foreign Key</a:t>
            </a:r>
          </a:p>
          <a:p>
            <a:pPr algn="ctr" eaLnBrk="1" hangingPunct="1"/>
            <a:r>
              <a:rPr lang="en-US" altLang="en-US" sz="2400">
                <a:solidFill>
                  <a:schemeClr val="accent2"/>
                </a:solidFill>
              </a:rPr>
              <a:t>Comes from LOCATION.OFF</a:t>
            </a:r>
          </a:p>
          <a:p>
            <a:pPr algn="ctr" eaLnBrk="1" hangingPunct="1"/>
            <a:endParaRPr lang="en-US" altLang="en-US" sz="2400"/>
          </a:p>
        </p:txBody>
      </p:sp>
      <p:sp>
        <p:nvSpPr>
          <p:cNvPr id="15373" name="Rectangle 16">
            <a:extLst>
              <a:ext uri="{FF2B5EF4-FFF2-40B4-BE49-F238E27FC236}">
                <a16:creationId xmlns:a16="http://schemas.microsoft.com/office/drawing/2014/main" xmlns="" id="{3419D348-6A51-4A91-ACBF-C29BA9AAB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860800"/>
            <a:ext cx="3529012" cy="2305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4" name="Rectangle 17">
            <a:extLst>
              <a:ext uri="{FF2B5EF4-FFF2-40B4-BE49-F238E27FC236}">
                <a16:creationId xmlns:a16="http://schemas.microsoft.com/office/drawing/2014/main" xmlns="" id="{8B7E05D8-F07A-44AD-BE30-FB8CABEFB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1412876"/>
            <a:ext cx="2808288" cy="20875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70A6400B-94D1-469A-94E7-A32E735EFE81}"/>
              </a:ext>
            </a:extLst>
          </p:cNvPr>
          <p:cNvCxnSpPr>
            <a:endCxn id="15364" idx="4"/>
          </p:cNvCxnSpPr>
          <p:nvPr/>
        </p:nvCxnSpPr>
        <p:spPr>
          <a:xfrm flipH="1" flipV="1">
            <a:off x="5771358" y="3213101"/>
            <a:ext cx="165208" cy="680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791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BB863912-D84B-46EB-B8D5-6BCE72A45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/>
              <a:t>Example of Database Tables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BE8CBB6E-E1BA-44DF-8521-6CBF0835C5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1268413"/>
            <a:ext cx="8075612" cy="1439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/>
              <a:t>COURSE (</a:t>
            </a:r>
            <a:r>
              <a:rPr lang="en-US" altLang="en-US" sz="2400" b="1" u="sng" dirty="0"/>
              <a:t>CRS</a:t>
            </a:r>
            <a:r>
              <a:rPr lang="en-US" altLang="en-US" sz="2400" b="1" dirty="0"/>
              <a:t>, CTITLE, CHRS, CHRSW)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/>
              <a:t>OFFER (</a:t>
            </a:r>
            <a:r>
              <a:rPr lang="en-US" altLang="en-US" sz="2400" b="1" u="sng" dirty="0"/>
              <a:t>CRS</a:t>
            </a:r>
            <a:r>
              <a:rPr lang="en-US" altLang="en-US" sz="2400" b="1" dirty="0"/>
              <a:t>, </a:t>
            </a:r>
            <a:r>
              <a:rPr lang="en-US" altLang="en-US" sz="2400" b="1" u="sng" dirty="0"/>
              <a:t>OFF</a:t>
            </a:r>
            <a:r>
              <a:rPr lang="en-US" altLang="en-US" sz="2400" b="1" dirty="0"/>
              <a:t>, ODATE)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/>
              <a:t>LOCATION (</a:t>
            </a:r>
            <a:r>
              <a:rPr lang="en-US" altLang="en-US" sz="2400" b="1" u="sng" dirty="0"/>
              <a:t>OFF,</a:t>
            </a:r>
            <a:r>
              <a:rPr lang="en-US" altLang="en-US" sz="2400" b="1" dirty="0"/>
              <a:t> LOC) 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="" id="{DF34F33C-4540-48D2-824B-FABAAA95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86135-7032-4FF2-8753-E3669170AE12}" type="slidenum">
              <a:rPr lang="ar-SA" altLang="en-US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6FD4B6A-6A6C-49EB-87FF-AB669BC55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597" y="2924175"/>
            <a:ext cx="52101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66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1365A045-FC2A-447C-B1DA-8BA98A237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032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/>
              <a:t>Questions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xmlns="" id="{1C5FF75C-EDB0-4F94-BC90-B16C5C1D7D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125539"/>
            <a:ext cx="8229600" cy="50053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solidFill>
                  <a:srgbClr val="FF0000"/>
                </a:solidFill>
              </a:rPr>
              <a:t>Determine suitable data types and lengths for fields in previous tables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solidFill>
                  <a:srgbClr val="FF0000"/>
                </a:solidFill>
              </a:rPr>
              <a:t>If we want to add data for PERSONS who ATTEND offer of courses. How many tables should be added? What relations are required?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/>
              <a:t>Note data of persons are ID, Name, and address.</a:t>
            </a:r>
            <a:endParaRPr lang="ar-SA" altLang="en-US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/>
              <a:t>Determine also primary and foreign key for new tables and suitable field types and widths.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A6D7C32-E796-40F9-B653-C1F9F523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9A863-1B3D-4819-B25A-D9E96FC04707}" type="slidenum">
              <a:rPr lang="ar-SA" altLang="en-US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937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Database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52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dirty="0"/>
              <a:t>Creating tables</a:t>
            </a:r>
            <a:br>
              <a:rPr lang="en-US" altLang="en-US" sz="5400" dirty="0"/>
            </a:br>
            <a:endParaRPr lang="en-US" alt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en-US" sz="4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CREATE TABLE</a:t>
            </a:r>
            <a:r>
              <a:rPr lang="en-US" altLang="en-US" sz="2800" dirty="0"/>
              <a:t>	</a:t>
            </a:r>
            <a:r>
              <a:rPr lang="en-US" altLang="en-US" sz="2800" dirty="0" err="1"/>
              <a:t>TableName</a:t>
            </a:r>
            <a:endParaRPr lang="en-US" altLang="en-US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(Column-definition [,Column-definition] ) 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Column-definition is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err="1"/>
              <a:t>ColumnName</a:t>
            </a:r>
            <a:r>
              <a:rPr lang="en-US" altLang="en-US" sz="2800" dirty="0"/>
              <a:t>	data-type	[Constraint]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514B6-AACB-4D73-882D-FB951F0B0CCB}" type="slidenum">
              <a:rPr lang="ar-SA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33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Naming tables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251678" y="2298033"/>
            <a:ext cx="10178322" cy="3593591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Start with Alphabetical</a:t>
            </a:r>
            <a:endParaRPr lang="ar-SA" altLang="en-US" sz="2800" dirty="0"/>
          </a:p>
          <a:p>
            <a:r>
              <a:rPr lang="en-US" altLang="en-US" sz="2800" dirty="0"/>
              <a:t>Special characters as ( _, #, ) and numbers are allowed</a:t>
            </a:r>
          </a:p>
          <a:p>
            <a:r>
              <a:rPr lang="en-US" altLang="en-US" sz="2800" dirty="0"/>
              <a:t>Not case sensitive (</a:t>
            </a:r>
            <a:r>
              <a:rPr lang="en-US" altLang="en-US" sz="2800" dirty="0" err="1"/>
              <a:t>emp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Emp</a:t>
            </a:r>
            <a:r>
              <a:rPr lang="en-US" altLang="en-US" sz="2800" dirty="0"/>
              <a:t>, EMP)</a:t>
            </a:r>
          </a:p>
          <a:p>
            <a:r>
              <a:rPr lang="en-US" altLang="en-US" sz="2800" dirty="0"/>
              <a:t>Unique name within account</a:t>
            </a:r>
          </a:p>
          <a:p>
            <a:r>
              <a:rPr lang="en-US" altLang="en-US" sz="2800" dirty="0"/>
              <a:t>Not an </a:t>
            </a:r>
            <a:r>
              <a:rPr lang="en-US" altLang="en-US" sz="2800" dirty="0" err="1"/>
              <a:t>sql</a:t>
            </a:r>
            <a:r>
              <a:rPr lang="en-US" altLang="en-US" sz="2800" dirty="0"/>
              <a:t> reserved word as Select, Update, ….</a:t>
            </a:r>
          </a:p>
          <a:p>
            <a:r>
              <a:rPr lang="en-US" altLang="en-US" sz="2800" dirty="0"/>
              <a:t>Not more that 30 characters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57A-27CE-4F3A-BF54-6BA0076996E8}" type="slidenum">
              <a:rPr lang="ar-SA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271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47725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96976"/>
            <a:ext cx="8229600" cy="5184775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Example for creating table </a:t>
            </a:r>
            <a:r>
              <a:rPr lang="ar-AE" altLang="en-US" sz="2800" dirty="0"/>
              <a:t> </a:t>
            </a:r>
            <a:r>
              <a:rPr lang="en-US" altLang="en-US" sz="2800" dirty="0"/>
              <a:t>PERSONS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CREATE TABLE </a:t>
            </a:r>
            <a:r>
              <a:rPr lang="en-US" altLang="en-US" sz="2400" b="1" dirty="0">
                <a:solidFill>
                  <a:srgbClr val="0070C0"/>
                </a:solidFill>
              </a:rPr>
              <a:t>PERSONS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</a:rPr>
              <a:t>(</a:t>
            </a:r>
            <a:r>
              <a:rPr lang="en-US" altLang="en-US" sz="2400" b="1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>
                <a:solidFill>
                  <a:srgbClr val="0070C0"/>
                </a:solidFill>
              </a:rPr>
              <a:t>CODE	</a:t>
            </a:r>
            <a:r>
              <a:rPr lang="en-US" altLang="en-US" sz="2400" b="1" dirty="0">
                <a:solidFill>
                  <a:srgbClr val="FFFF00"/>
                </a:solidFill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</a:rPr>
              <a:t>NUMBER(3,0)	NOT NULL,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   </a:t>
            </a:r>
            <a:r>
              <a:rPr lang="en-US" altLang="en-US" sz="2400" b="1" dirty="0">
                <a:solidFill>
                  <a:srgbClr val="0070C0"/>
                </a:solidFill>
              </a:rPr>
              <a:t>NAME</a:t>
            </a:r>
            <a:r>
              <a:rPr lang="en-US" altLang="en-US" sz="2400" b="1" dirty="0">
                <a:solidFill>
                  <a:srgbClr val="FFFF00"/>
                </a:solidFill>
              </a:rPr>
              <a:t>		</a:t>
            </a:r>
            <a:r>
              <a:rPr lang="en-US" altLang="en-US" sz="2400" b="1" dirty="0">
                <a:solidFill>
                  <a:srgbClr val="FF0000"/>
                </a:solidFill>
              </a:rPr>
              <a:t>VARCHAR2(50)	NOT NULL,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      </a:t>
            </a:r>
            <a:r>
              <a:rPr lang="en-US" altLang="en-US" sz="2400" b="1" dirty="0">
                <a:solidFill>
                  <a:srgbClr val="0070C0"/>
                </a:solidFill>
              </a:rPr>
              <a:t>ADDRESS</a:t>
            </a:r>
            <a:r>
              <a:rPr lang="en-US" altLang="en-US" sz="2400" b="1" dirty="0">
                <a:solidFill>
                  <a:srgbClr val="FFFF00"/>
                </a:solidFill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</a:rPr>
              <a:t>VARCHAR2(50)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</a:rPr>
              <a:t>);</a:t>
            </a:r>
            <a:endParaRPr lang="ar-SA" altLang="en-US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ar-SA" altLang="en-US" sz="2400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/>
              <a:t>Constraints Example</a:t>
            </a:r>
          </a:p>
          <a:p>
            <a:r>
              <a:rPr lang="en-US" altLang="en-US" sz="2400" b="1" dirty="0">
                <a:solidFill>
                  <a:srgbClr val="FF0000"/>
                </a:solidFill>
              </a:rPr>
              <a:t>NOT NULL</a:t>
            </a:r>
          </a:p>
          <a:p>
            <a:r>
              <a:rPr lang="en-US" altLang="en-US" sz="2400" b="1" dirty="0">
                <a:solidFill>
                  <a:srgbClr val="FF0000"/>
                </a:solidFill>
              </a:rPr>
              <a:t>PRIMAEY KEY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F25F-6BCA-416C-B9C2-08C7125F3201}" type="slidenum">
              <a:rPr lang="ar-SA" altLang="en-US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905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Default values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CREATE TABLE </a:t>
            </a:r>
            <a:r>
              <a:rPr lang="en-US" altLang="en-US" sz="2800" dirty="0">
                <a:solidFill>
                  <a:srgbClr val="0070C0"/>
                </a:solidFill>
              </a:rPr>
              <a:t>INVOICE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	( </a:t>
            </a:r>
            <a:r>
              <a:rPr lang="en-US" altLang="en-US" sz="2800" dirty="0">
                <a:solidFill>
                  <a:srgbClr val="0070C0"/>
                </a:solidFill>
              </a:rPr>
              <a:t>INV_NUM</a:t>
            </a:r>
            <a:r>
              <a:rPr lang="en-US" altLang="en-US" sz="2800" dirty="0"/>
              <a:t>	NUMBER(4,0)	NOT NULL,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	  </a:t>
            </a:r>
            <a:r>
              <a:rPr lang="en-US" altLang="en-US" sz="2800" dirty="0">
                <a:solidFill>
                  <a:srgbClr val="0070C0"/>
                </a:solidFill>
              </a:rPr>
              <a:t>INV_TOTAL</a:t>
            </a:r>
            <a:r>
              <a:rPr lang="en-US" altLang="en-US" sz="2800" dirty="0"/>
              <a:t>	NUMBER(10,3)	DEFAULT 0,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	  </a:t>
            </a:r>
            <a:r>
              <a:rPr lang="en-US" altLang="en-US" sz="2800" dirty="0">
                <a:solidFill>
                  <a:srgbClr val="0070C0"/>
                </a:solidFill>
              </a:rPr>
              <a:t>INV_DATE</a:t>
            </a:r>
            <a:r>
              <a:rPr lang="en-US" altLang="en-US" sz="2800" dirty="0"/>
              <a:t>	DATE	DEFAULT SYSDATE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dirty="0"/>
              <a:t>    ); </a:t>
            </a:r>
            <a:endParaRPr lang="ar-SA" altLang="en-US" sz="2800" dirty="0"/>
          </a:p>
          <a:p>
            <a:pPr>
              <a:buFont typeface="Wingdings" panose="05000000000000000000" pitchFamily="2" charset="2"/>
              <a:buNone/>
            </a:pPr>
            <a:endParaRPr lang="ar-SA" altLang="en-US" sz="2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EEA1-901D-45B5-A917-69C7DF20EBB8}" type="slidenum">
              <a:rPr lang="ar-SA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5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5EF071D1-764E-40DB-96A0-B8B1F25E3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SQL - Advantages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1F532055-70D8-443D-8836-B19B38BD15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/>
              <a:t>Stands for </a:t>
            </a:r>
            <a:r>
              <a:rPr lang="en-US" altLang="en-US" sz="2400" dirty="0">
                <a:solidFill>
                  <a:srgbClr val="FF0000"/>
                </a:solidFill>
              </a:rPr>
              <a:t>S</a:t>
            </a:r>
            <a:r>
              <a:rPr lang="en-US" altLang="en-US" sz="2400" dirty="0"/>
              <a:t>tructured </a:t>
            </a:r>
            <a:r>
              <a:rPr lang="en-US" altLang="en-US" sz="2400" dirty="0">
                <a:solidFill>
                  <a:srgbClr val="FF0000"/>
                </a:solidFill>
              </a:rPr>
              <a:t>Q</a:t>
            </a:r>
            <a:r>
              <a:rPr lang="en-US" altLang="en-US" sz="2400" dirty="0"/>
              <a:t>uery </a:t>
            </a:r>
            <a:r>
              <a:rPr lang="en-US" altLang="en-US" sz="2400" dirty="0">
                <a:solidFill>
                  <a:srgbClr val="FF0000"/>
                </a:solidFill>
              </a:rPr>
              <a:t>L</a:t>
            </a:r>
            <a:r>
              <a:rPr lang="en-US" altLang="en-US" sz="2400" dirty="0"/>
              <a:t>anguage</a:t>
            </a:r>
          </a:p>
          <a:p>
            <a:pPr eaLnBrk="1" hangingPunct="1">
              <a:defRPr/>
            </a:pPr>
            <a:r>
              <a:rPr lang="en-US" altLang="en-US" sz="2400" dirty="0"/>
              <a:t>Low training cost – simple language</a:t>
            </a:r>
          </a:p>
          <a:p>
            <a:pPr eaLnBrk="1" hangingPunct="1">
              <a:defRPr/>
            </a:pPr>
            <a:r>
              <a:rPr lang="en-US" altLang="en-US" sz="2400" dirty="0"/>
              <a:t>Fixed rigid simple syntax</a:t>
            </a:r>
            <a:endParaRPr lang="ar-SA" altLang="en-US" sz="2400" dirty="0"/>
          </a:p>
          <a:p>
            <a:pPr eaLnBrk="1" hangingPunct="1">
              <a:defRPr/>
            </a:pPr>
            <a:r>
              <a:rPr lang="en-US" altLang="en-US" sz="2400" dirty="0"/>
              <a:t>Independent  of Operating system</a:t>
            </a:r>
          </a:p>
          <a:p>
            <a:pPr eaLnBrk="1" hangingPunct="1">
              <a:defRPr/>
            </a:pPr>
            <a:r>
              <a:rPr lang="en-US" altLang="en-US" sz="2400" dirty="0"/>
              <a:t>Independent of Data Base </a:t>
            </a:r>
          </a:p>
          <a:p>
            <a:pPr eaLnBrk="1" hangingPunct="1">
              <a:defRPr/>
            </a:pPr>
            <a:r>
              <a:rPr lang="en-US" altLang="en-US" sz="2400" dirty="0"/>
              <a:t>Provides interconnection between forms, reports and all applications with the DB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579D27B-D2DB-4BB9-8A17-A9E45F76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6FD2F-BA55-44B0-8595-42A6CCE09D1A}" type="slidenum">
              <a:rPr lang="ar-SA" altLang="en-US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234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Removing table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12875"/>
            <a:ext cx="8229600" cy="47180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Syntax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DROP TABLE  </a:t>
            </a:r>
            <a:r>
              <a:rPr lang="en-US" altLang="en-US" sz="2800" dirty="0" err="1"/>
              <a:t>TableName</a:t>
            </a:r>
            <a:r>
              <a:rPr lang="en-US" altLang="en-US" sz="2800" dirty="0"/>
              <a:t> 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Example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 dirty="0"/>
              <a:t>	DROP TABLE</a:t>
            </a:r>
            <a:r>
              <a:rPr lang="en-US" altLang="en-US" sz="2800" dirty="0"/>
              <a:t> </a:t>
            </a:r>
            <a:r>
              <a:rPr lang="en-US" altLang="en-US" sz="2800" i="1" dirty="0"/>
              <a:t>PERSONS</a:t>
            </a:r>
            <a:r>
              <a:rPr lang="en-US" altLang="en-US" sz="2800" dirty="0"/>
              <a:t>; 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Note: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The difference between Drop and DELETE keywords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4FAF-40EF-4B01-92E8-98A0E3141535}" type="slidenum">
              <a:rPr lang="ar-SA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745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Changing table design</a:t>
            </a:r>
            <a:br>
              <a:rPr lang="en-US" altLang="en-US" sz="3800" dirty="0"/>
            </a:br>
            <a:r>
              <a:rPr lang="en-US" altLang="en-US" sz="3800" b="1" dirty="0"/>
              <a:t>ALTER TABLE</a:t>
            </a:r>
            <a:r>
              <a:rPr lang="en-US" altLang="en-US" sz="3800" dirty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Adding new fields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800" b="1" dirty="0"/>
              <a:t>ALTER TABLE </a:t>
            </a:r>
            <a:r>
              <a:rPr lang="en-US" altLang="en-US" sz="2800" b="1" i="1" dirty="0">
                <a:solidFill>
                  <a:srgbClr val="0070C0"/>
                </a:solidFill>
              </a:rPr>
              <a:t>PERSONS</a:t>
            </a:r>
            <a:endParaRPr lang="en-US" altLang="en-US" sz="2800" b="1" dirty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800" b="1" dirty="0"/>
              <a:t>ADD (</a:t>
            </a:r>
            <a:r>
              <a:rPr lang="en-US" altLang="en-US" sz="2800" b="1" dirty="0">
                <a:solidFill>
                  <a:srgbClr val="0070C0"/>
                </a:solidFill>
              </a:rPr>
              <a:t>IDNUMBER</a:t>
            </a:r>
            <a:r>
              <a:rPr lang="en-US" altLang="en-US" sz="2800" b="1" dirty="0"/>
              <a:t>	VARCHAR2(10) );</a:t>
            </a:r>
            <a:endParaRPr lang="ar-SA" altLang="en-US" sz="2800" b="1" dirty="0"/>
          </a:p>
          <a:p>
            <a:endParaRPr lang="ar-SA" altLang="en-US" sz="2800" b="1" dirty="0"/>
          </a:p>
          <a:p>
            <a:r>
              <a:rPr lang="en-US" altLang="en-US" sz="2800" b="1" dirty="0"/>
              <a:t>Modifying Field definition</a:t>
            </a:r>
            <a:endParaRPr lang="ar-SA" altLang="en-US" sz="2800" b="1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800" b="1" dirty="0"/>
              <a:t>ALTER TABLE </a:t>
            </a:r>
            <a:r>
              <a:rPr lang="en-US" altLang="en-US" sz="2800" b="1" dirty="0">
                <a:solidFill>
                  <a:srgbClr val="0070C0"/>
                </a:solidFill>
              </a:rPr>
              <a:t>PERSONS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800" b="1" dirty="0"/>
              <a:t>MODIFY (</a:t>
            </a:r>
            <a:r>
              <a:rPr lang="en-US" altLang="en-US" sz="2800" b="1" dirty="0">
                <a:solidFill>
                  <a:srgbClr val="0070C0"/>
                </a:solidFill>
              </a:rPr>
              <a:t>IDNUMBER</a:t>
            </a:r>
            <a:r>
              <a:rPr lang="en-US" altLang="en-US" sz="2800" b="1" dirty="0"/>
              <a:t> VARCHAR2(20));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36121-16FA-4294-80D0-D7BBDAAEE528}" type="slidenum">
              <a:rPr lang="ar-SA" altLang="en-US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416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on Relations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71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Operations on relations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557338"/>
            <a:ext cx="8507413" cy="43100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 sz="2400"/>
              <a:t>In a relational database, we can define several operations to </a:t>
            </a:r>
            <a:r>
              <a:rPr lang="en-US" altLang="zh-TW" sz="2400" u="sng"/>
              <a:t>create new relations</a:t>
            </a:r>
            <a:r>
              <a:rPr lang="en-US" altLang="zh-TW" sz="2400"/>
              <a:t> out of the existing ones.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Basic operations: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solidFill>
                  <a:srgbClr val="990000"/>
                </a:solidFill>
              </a:rPr>
              <a:t>Insert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solidFill>
                  <a:srgbClr val="990000"/>
                </a:solidFill>
              </a:rPr>
              <a:t>Delete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solidFill>
                  <a:srgbClr val="990000"/>
                </a:solidFill>
              </a:rPr>
              <a:t>Update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solidFill>
                  <a:srgbClr val="990000"/>
                </a:solidFill>
              </a:rPr>
              <a:t>Select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solidFill>
                  <a:srgbClr val="990000"/>
                </a:solidFill>
              </a:rPr>
              <a:t>Project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solidFill>
                  <a:srgbClr val="990000"/>
                </a:solidFill>
              </a:rPr>
              <a:t>Join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solidFill>
                  <a:srgbClr val="990000"/>
                </a:solidFill>
              </a:rPr>
              <a:t>Union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solidFill>
                  <a:srgbClr val="990000"/>
                </a:solidFill>
              </a:rPr>
              <a:t>Intersection</a:t>
            </a:r>
          </a:p>
          <a:p>
            <a:pPr lvl="1">
              <a:lnSpc>
                <a:spcPct val="90000"/>
              </a:lnSpc>
            </a:pPr>
            <a:r>
              <a:rPr lang="en-US" altLang="zh-TW" sz="2000">
                <a:solidFill>
                  <a:srgbClr val="990000"/>
                </a:solidFill>
              </a:rPr>
              <a:t>Difference </a:t>
            </a:r>
          </a:p>
        </p:txBody>
      </p:sp>
    </p:spTree>
    <p:extLst>
      <p:ext uri="{BB962C8B-B14F-4D97-AF65-F5344CB8AC3E}">
        <p14:creationId xmlns:p14="http://schemas.microsoft.com/office/powerpoint/2010/main" val="3139735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656138" y="333375"/>
            <a:ext cx="2995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990000"/>
                </a:solidFill>
                <a:latin typeface="Times New Roman" panose="02020603050405020304" pitchFamily="18" charset="0"/>
              </a:rPr>
              <a:t>Insert</a:t>
            </a:r>
            <a:r>
              <a:rPr lang="en-US" altLang="zh-TW" sz="3200" b="1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4149725"/>
            <a:ext cx="8510588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981201" y="1557339"/>
            <a:ext cx="8507413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400"/>
              <a:t>An </a:t>
            </a:r>
            <a:r>
              <a:rPr lang="en-US" altLang="zh-TW" sz="2400">
                <a:solidFill>
                  <a:srgbClr val="006600"/>
                </a:solidFill>
              </a:rPr>
              <a:t>unary</a:t>
            </a:r>
            <a:r>
              <a:rPr lang="en-US" altLang="zh-TW" sz="2400"/>
              <a:t> operation.</a:t>
            </a:r>
          </a:p>
          <a:p>
            <a:pPr>
              <a:lnSpc>
                <a:spcPct val="90000"/>
              </a:lnSpc>
            </a:pPr>
            <a:r>
              <a:rPr lang="en-US" altLang="zh-TW" sz="2400" u="sng"/>
              <a:t>Insert a new </a:t>
            </a:r>
            <a:r>
              <a:rPr lang="en-US" altLang="zh-TW" sz="2400" u="sng">
                <a:solidFill>
                  <a:srgbClr val="006600"/>
                </a:solidFill>
              </a:rPr>
              <a:t>tuple</a:t>
            </a:r>
            <a:r>
              <a:rPr lang="en-US" altLang="zh-TW" sz="2400"/>
              <a:t> into the relation.</a:t>
            </a:r>
          </a:p>
        </p:txBody>
      </p:sp>
    </p:spTree>
    <p:extLst>
      <p:ext uri="{BB962C8B-B14F-4D97-AF65-F5344CB8AC3E}">
        <p14:creationId xmlns:p14="http://schemas.microsoft.com/office/powerpoint/2010/main" val="2561748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990000"/>
                </a:solidFill>
              </a:rPr>
              <a:t>Insert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11604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insert into</a:t>
            </a:r>
            <a:r>
              <a:rPr lang="en-US" altLang="zh-TW" sz="3200" dirty="0">
                <a:latin typeface="Courier New" panose="02070309020205020404" pitchFamily="49" charset="0"/>
              </a:rPr>
              <a:t>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RELATION-NAME</a:t>
            </a:r>
            <a:r>
              <a:rPr lang="en-US" altLang="zh-TW" sz="3200" dirty="0">
                <a:latin typeface="Courier New" panose="02070309020205020404" pitchFamily="49" charset="0"/>
              </a:rPr>
              <a:t/>
            </a:r>
            <a:br>
              <a:rPr lang="en-US" altLang="zh-TW" sz="3200" dirty="0">
                <a:latin typeface="Courier New" panose="02070309020205020404" pitchFamily="49" charset="0"/>
              </a:rPr>
            </a:br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values</a:t>
            </a:r>
            <a:r>
              <a:rPr lang="en-US" altLang="zh-TW" sz="3200" dirty="0">
                <a:latin typeface="Courier New" panose="02070309020205020404" pitchFamily="49" charset="0"/>
              </a:rPr>
              <a:t> ( … , … , … )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992313" y="4076701"/>
            <a:ext cx="8229600" cy="1223963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lang="en-US" altLang="zh-TW" b="1" dirty="0">
                <a:solidFill>
                  <a:srgbClr val="990000"/>
                </a:solidFill>
                <a:latin typeface="Courier New" panose="02070309020205020404" pitchFamily="49" charset="0"/>
              </a:rPr>
              <a:t>insert into</a:t>
            </a:r>
            <a:r>
              <a:rPr lang="en-US" altLang="zh-TW" dirty="0">
                <a:latin typeface="Courier New" panose="02070309020205020404" pitchFamily="49" charset="0"/>
              </a:rPr>
              <a:t> COURSES</a:t>
            </a:r>
            <a:br>
              <a:rPr lang="en-US" altLang="zh-TW" dirty="0">
                <a:latin typeface="Courier New" panose="02070309020205020404" pitchFamily="49" charset="0"/>
              </a:rPr>
            </a:br>
            <a:r>
              <a:rPr lang="en-US" altLang="zh-TW" b="1" dirty="0">
                <a:solidFill>
                  <a:srgbClr val="990000"/>
                </a:solidFill>
                <a:latin typeface="Courier New" panose="02070309020205020404" pitchFamily="49" charset="0"/>
              </a:rPr>
              <a:t>values</a:t>
            </a:r>
            <a:r>
              <a:rPr lang="en-US" altLang="zh-TW" dirty="0">
                <a:latin typeface="Courier New" panose="02070309020205020404" pitchFamily="49" charset="0"/>
              </a:rPr>
              <a:t> ( “CIS52”,”TCP/IP”, 6 )</a:t>
            </a:r>
          </a:p>
        </p:txBody>
      </p:sp>
    </p:spTree>
    <p:extLst>
      <p:ext uri="{BB962C8B-B14F-4D97-AF65-F5344CB8AC3E}">
        <p14:creationId xmlns:p14="http://schemas.microsoft.com/office/powerpoint/2010/main" val="1198205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83113" y="404814"/>
            <a:ext cx="3040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990000"/>
                </a:solidFill>
                <a:latin typeface="Times New Roman" panose="02020603050405020304" pitchFamily="18" charset="0"/>
              </a:rPr>
              <a:t>Delete</a:t>
            </a:r>
            <a:r>
              <a:rPr lang="en-US" altLang="zh-TW" sz="3200" b="1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149726"/>
            <a:ext cx="8501063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981201" y="1557339"/>
            <a:ext cx="8507413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400"/>
              <a:t>An </a:t>
            </a:r>
            <a:r>
              <a:rPr lang="en-US" altLang="zh-TW" sz="2400">
                <a:solidFill>
                  <a:srgbClr val="006600"/>
                </a:solidFill>
              </a:rPr>
              <a:t>unary</a:t>
            </a:r>
            <a:r>
              <a:rPr lang="en-US" altLang="zh-TW" sz="2400"/>
              <a:t> operation.</a:t>
            </a:r>
          </a:p>
          <a:p>
            <a:pPr>
              <a:lnSpc>
                <a:spcPct val="90000"/>
              </a:lnSpc>
            </a:pPr>
            <a:r>
              <a:rPr lang="en-US" altLang="zh-TW" sz="2400" u="sng"/>
              <a:t>Delete a </a:t>
            </a:r>
            <a:r>
              <a:rPr lang="en-US" altLang="zh-TW" sz="2400" u="sng">
                <a:solidFill>
                  <a:srgbClr val="006600"/>
                </a:solidFill>
              </a:rPr>
              <a:t>tuple</a:t>
            </a:r>
            <a:r>
              <a:rPr lang="en-US" altLang="zh-TW" sz="2400"/>
              <a:t> defined by a </a:t>
            </a:r>
            <a:r>
              <a:rPr lang="en-US" altLang="zh-TW" sz="2400">
                <a:solidFill>
                  <a:srgbClr val="990000"/>
                </a:solidFill>
              </a:rPr>
              <a:t>criterion</a:t>
            </a:r>
            <a:r>
              <a:rPr lang="en-US" altLang="zh-TW" sz="2400"/>
              <a:t> from the relation.</a:t>
            </a:r>
          </a:p>
        </p:txBody>
      </p:sp>
    </p:spTree>
    <p:extLst>
      <p:ext uri="{BB962C8B-B14F-4D97-AF65-F5344CB8AC3E}">
        <p14:creationId xmlns:p14="http://schemas.microsoft.com/office/powerpoint/2010/main" val="24376544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990000"/>
                </a:solidFill>
              </a:rPr>
              <a:t>Delete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1"/>
            <a:ext cx="8229600" cy="11604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delete from</a:t>
            </a:r>
            <a:r>
              <a:rPr lang="en-US" altLang="zh-TW" sz="3200" dirty="0">
                <a:latin typeface="Courier New" panose="02070309020205020404" pitchFamily="49" charset="0"/>
              </a:rPr>
              <a:t>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RELATION-NAME</a:t>
            </a:r>
            <a:r>
              <a:rPr lang="en-US" altLang="zh-TW" sz="3200" dirty="0">
                <a:latin typeface="Courier New" panose="02070309020205020404" pitchFamily="49" charset="0"/>
              </a:rPr>
              <a:t/>
            </a:r>
            <a:br>
              <a:rPr lang="en-US" altLang="zh-TW" sz="3200" dirty="0">
                <a:latin typeface="Courier New" panose="02070309020205020404" pitchFamily="49" charset="0"/>
              </a:rPr>
            </a:br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where</a:t>
            </a:r>
            <a:r>
              <a:rPr lang="en-US" altLang="zh-TW" sz="3200" dirty="0">
                <a:latin typeface="Courier New" panose="02070309020205020404" pitchFamily="49" charset="0"/>
              </a:rPr>
              <a:t>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criteria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992313" y="4076701"/>
            <a:ext cx="8229600" cy="1223963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lang="en-US" altLang="zh-TW" b="1">
                <a:solidFill>
                  <a:srgbClr val="990000"/>
                </a:solidFill>
                <a:latin typeface="Courier New" panose="02070309020205020404" pitchFamily="49" charset="0"/>
              </a:rPr>
              <a:t>delete from</a:t>
            </a:r>
            <a:r>
              <a:rPr lang="en-US" altLang="zh-TW">
                <a:latin typeface="Courier New" panose="02070309020205020404" pitchFamily="49" charset="0"/>
              </a:rPr>
              <a:t> COURSES</a:t>
            </a:r>
            <a:br>
              <a:rPr lang="en-US" altLang="zh-TW">
                <a:latin typeface="Courier New" panose="02070309020205020404" pitchFamily="49" charset="0"/>
              </a:rPr>
            </a:br>
            <a:r>
              <a:rPr lang="en-US" altLang="zh-TW" b="1">
                <a:solidFill>
                  <a:srgbClr val="990000"/>
                </a:solidFill>
                <a:latin typeface="Courier New" panose="02070309020205020404" pitchFamily="49" charset="0"/>
              </a:rPr>
              <a:t>where</a:t>
            </a:r>
            <a:r>
              <a:rPr lang="en-US" altLang="zh-TW">
                <a:latin typeface="Courier New" panose="02070309020205020404" pitchFamily="49" charset="0"/>
              </a:rPr>
              <a:t> No=“CIS19”</a:t>
            </a:r>
          </a:p>
        </p:txBody>
      </p:sp>
    </p:spTree>
    <p:extLst>
      <p:ext uri="{BB962C8B-B14F-4D97-AF65-F5344CB8AC3E}">
        <p14:creationId xmlns:p14="http://schemas.microsoft.com/office/powerpoint/2010/main" val="2875065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224338" y="333375"/>
            <a:ext cx="3219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990000"/>
                </a:solidFill>
                <a:latin typeface="Times New Roman" panose="02020603050405020304" pitchFamily="18" charset="0"/>
              </a:rPr>
              <a:t>Update</a:t>
            </a:r>
            <a:r>
              <a:rPr lang="en-US" altLang="zh-TW" sz="3200" b="1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221163"/>
            <a:ext cx="8501063" cy="213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847851" y="1628775"/>
            <a:ext cx="850741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400"/>
              <a:t>An </a:t>
            </a:r>
            <a:r>
              <a:rPr lang="en-US" altLang="zh-TW" sz="2400">
                <a:solidFill>
                  <a:srgbClr val="006600"/>
                </a:solidFill>
              </a:rPr>
              <a:t>unary</a:t>
            </a:r>
            <a:r>
              <a:rPr lang="en-US" altLang="zh-TW" sz="2400"/>
              <a:t> operation.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Changes the </a:t>
            </a:r>
            <a:r>
              <a:rPr lang="en-US" altLang="zh-TW" sz="2400" u="sng"/>
              <a:t>value of some </a:t>
            </a:r>
            <a:r>
              <a:rPr lang="en-US" altLang="zh-TW" sz="2400" u="sng">
                <a:solidFill>
                  <a:srgbClr val="006600"/>
                </a:solidFill>
              </a:rPr>
              <a:t>attributes</a:t>
            </a:r>
            <a:r>
              <a:rPr lang="en-US" altLang="zh-TW" sz="2400"/>
              <a:t> of a tuple. </a:t>
            </a:r>
          </a:p>
        </p:txBody>
      </p:sp>
    </p:spTree>
    <p:extLst>
      <p:ext uri="{BB962C8B-B14F-4D97-AF65-F5344CB8AC3E}">
        <p14:creationId xmlns:p14="http://schemas.microsoft.com/office/powerpoint/2010/main" val="2313886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990000"/>
                </a:solidFill>
              </a:rPr>
              <a:t>Update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773238"/>
            <a:ext cx="8435975" cy="1655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altLang="zh-TW" sz="2800" b="1" dirty="0">
                <a:solidFill>
                  <a:srgbClr val="990000"/>
                </a:solidFill>
                <a:latin typeface="Courier New" panose="02070309020205020404" pitchFamily="49" charset="0"/>
              </a:rPr>
              <a:t>update </a:t>
            </a:r>
            <a:r>
              <a:rPr lang="en-US" altLang="zh-TW" sz="2800" dirty="0">
                <a:solidFill>
                  <a:schemeClr val="bg2"/>
                </a:solidFill>
                <a:latin typeface="Courier New" panose="02070309020205020404" pitchFamily="49" charset="0"/>
              </a:rPr>
              <a:t>RELATION-NAME</a:t>
            </a:r>
            <a:r>
              <a:rPr lang="en-US" altLang="zh-TW" sz="2800" dirty="0">
                <a:latin typeface="Courier New" panose="02070309020205020404" pitchFamily="49" charset="0"/>
              </a:rPr>
              <a:t/>
            </a:r>
            <a:br>
              <a:rPr lang="en-US" altLang="zh-TW" sz="2800" dirty="0">
                <a:latin typeface="Courier New" panose="02070309020205020404" pitchFamily="49" charset="0"/>
              </a:rPr>
            </a:br>
            <a:r>
              <a:rPr lang="en-US" altLang="zh-TW" sz="2800" b="1" dirty="0">
                <a:solidFill>
                  <a:srgbClr val="990000"/>
                </a:solidFill>
                <a:latin typeface="Courier New" panose="02070309020205020404" pitchFamily="49" charset="0"/>
              </a:rPr>
              <a:t>set </a:t>
            </a:r>
            <a:r>
              <a:rPr lang="en-US" altLang="zh-TW" sz="2800" dirty="0">
                <a:solidFill>
                  <a:schemeClr val="bg2"/>
                </a:solidFill>
                <a:latin typeface="Courier New" panose="02070309020205020404" pitchFamily="49" charset="0"/>
              </a:rPr>
              <a:t>attribute1=value1, </a:t>
            </a:r>
            <a:r>
              <a:rPr lang="en-US" altLang="zh-TW" sz="1800" dirty="0">
                <a:solidFill>
                  <a:schemeClr val="bg2"/>
                </a:solidFill>
                <a:latin typeface="Courier New" panose="02070309020205020404" pitchFamily="49" charset="0"/>
              </a:rPr>
              <a:t>attribute2=value2, …</a:t>
            </a:r>
            <a:r>
              <a:rPr lang="en-US" altLang="zh-TW" sz="2800" dirty="0">
                <a:solidFill>
                  <a:schemeClr val="bg2"/>
                </a:solidFill>
                <a:latin typeface="Courier New" panose="02070309020205020404" pitchFamily="49" charset="0"/>
              </a:rPr>
              <a:t> </a:t>
            </a:r>
            <a:r>
              <a:rPr lang="en-US" altLang="zh-TW" sz="2800" b="1" dirty="0">
                <a:solidFill>
                  <a:srgbClr val="990000"/>
                </a:solidFill>
                <a:latin typeface="Courier New" panose="02070309020205020404" pitchFamily="49" charset="0"/>
              </a:rPr>
              <a:t/>
            </a:r>
            <a:br>
              <a:rPr lang="en-US" altLang="zh-TW" sz="2800" b="1" dirty="0">
                <a:solidFill>
                  <a:srgbClr val="990000"/>
                </a:solidFill>
                <a:latin typeface="Courier New" panose="02070309020205020404" pitchFamily="49" charset="0"/>
              </a:rPr>
            </a:br>
            <a:r>
              <a:rPr lang="en-US" altLang="zh-TW" sz="2800" b="1" dirty="0">
                <a:solidFill>
                  <a:srgbClr val="990000"/>
                </a:solidFill>
                <a:latin typeface="Courier New" panose="02070309020205020404" pitchFamily="49" charset="0"/>
              </a:rPr>
              <a:t>where</a:t>
            </a:r>
            <a:r>
              <a:rPr lang="en-US" altLang="zh-TW" sz="2800" dirty="0">
                <a:latin typeface="Courier New" panose="02070309020205020404" pitchFamily="49" charset="0"/>
              </a:rPr>
              <a:t> </a:t>
            </a:r>
            <a:r>
              <a:rPr lang="en-US" altLang="zh-TW" sz="2800" dirty="0">
                <a:solidFill>
                  <a:schemeClr val="bg2"/>
                </a:solidFill>
                <a:latin typeface="Courier New" panose="02070309020205020404" pitchFamily="49" charset="0"/>
              </a:rPr>
              <a:t>criteria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992313" y="4076700"/>
            <a:ext cx="8229600" cy="1512888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lang="en-US" altLang="zh-TW" b="1" dirty="0">
                <a:solidFill>
                  <a:srgbClr val="990000"/>
                </a:solidFill>
                <a:latin typeface="Courier New" panose="02070309020205020404" pitchFamily="49" charset="0"/>
              </a:rPr>
              <a:t>update</a:t>
            </a:r>
            <a:r>
              <a:rPr lang="en-US" altLang="zh-TW" dirty="0">
                <a:latin typeface="Courier New" panose="02070309020205020404" pitchFamily="49" charset="0"/>
              </a:rPr>
              <a:t> COURSES</a:t>
            </a:r>
            <a:br>
              <a:rPr lang="en-US" altLang="zh-TW" dirty="0">
                <a:latin typeface="Courier New" panose="02070309020205020404" pitchFamily="49" charset="0"/>
              </a:rPr>
            </a:br>
            <a:r>
              <a:rPr lang="en-US" altLang="zh-TW" b="1" dirty="0">
                <a:solidFill>
                  <a:srgbClr val="990000"/>
                </a:solidFill>
                <a:latin typeface="Courier New" panose="02070309020205020404" pitchFamily="49" charset="0"/>
              </a:rPr>
              <a:t>set</a:t>
            </a:r>
            <a:r>
              <a:rPr lang="en-US" altLang="zh-TW" dirty="0">
                <a:latin typeface="Courier New" panose="02070309020205020404" pitchFamily="49" charset="0"/>
              </a:rPr>
              <a:t> Unit=6</a:t>
            </a:r>
            <a:br>
              <a:rPr lang="en-US" altLang="zh-TW" dirty="0">
                <a:latin typeface="Courier New" panose="02070309020205020404" pitchFamily="49" charset="0"/>
              </a:rPr>
            </a:br>
            <a:r>
              <a:rPr lang="en-US" altLang="zh-TW" b="1" dirty="0">
                <a:solidFill>
                  <a:srgbClr val="990000"/>
                </a:solidFill>
                <a:latin typeface="Courier New" panose="02070309020205020404" pitchFamily="49" charset="0"/>
              </a:rPr>
              <a:t>where</a:t>
            </a:r>
            <a:r>
              <a:rPr lang="en-US" altLang="zh-TW" dirty="0">
                <a:latin typeface="Courier New" panose="02070309020205020404" pitchFamily="49" charset="0"/>
              </a:rPr>
              <a:t> No=“CIS51”</a:t>
            </a:r>
          </a:p>
        </p:txBody>
      </p:sp>
    </p:spTree>
    <p:extLst>
      <p:ext uri="{BB962C8B-B14F-4D97-AF65-F5344CB8AC3E}">
        <p14:creationId xmlns:p14="http://schemas.microsoft.com/office/powerpoint/2010/main" val="401512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2D9FDB20-84B9-4CC4-8E8C-1E9D71D58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SQL Categories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1314C77A-2092-40C4-B97A-CBA44305E8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268414"/>
            <a:ext cx="8229600" cy="54006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800" dirty="0"/>
              <a:t>DDL</a:t>
            </a:r>
          </a:p>
          <a:p>
            <a:pPr lvl="1" eaLnBrk="1" hangingPunct="1">
              <a:defRPr/>
            </a:pPr>
            <a:r>
              <a:rPr lang="en-US" altLang="en-US" sz="2400" dirty="0"/>
              <a:t>Data Definition Language</a:t>
            </a:r>
          </a:p>
          <a:p>
            <a:pPr lvl="1" eaLnBrk="1" hangingPunct="1">
              <a:defRPr/>
            </a:pPr>
            <a:r>
              <a:rPr lang="en-US" altLang="en-US" sz="2400" dirty="0"/>
              <a:t>Used to create database elements such as tables, views</a:t>
            </a:r>
          </a:p>
          <a:p>
            <a:pPr eaLnBrk="1" hangingPunct="1">
              <a:defRPr/>
            </a:pPr>
            <a:r>
              <a:rPr lang="en-US" altLang="en-US" sz="2800" dirty="0"/>
              <a:t>DML</a:t>
            </a:r>
          </a:p>
          <a:p>
            <a:pPr lvl="1" eaLnBrk="1" hangingPunct="1">
              <a:defRPr/>
            </a:pPr>
            <a:r>
              <a:rPr lang="en-US" altLang="en-US" sz="2400" dirty="0"/>
              <a:t>Data Manipulation Language</a:t>
            </a:r>
          </a:p>
          <a:p>
            <a:pPr lvl="1" eaLnBrk="1" hangingPunct="1">
              <a:defRPr/>
            </a:pPr>
            <a:r>
              <a:rPr lang="en-US" altLang="en-US" sz="2400" dirty="0"/>
              <a:t>Used to process data such as selecting, Inserting, deleting data</a:t>
            </a:r>
          </a:p>
          <a:p>
            <a:pPr eaLnBrk="1" hangingPunct="1">
              <a:defRPr/>
            </a:pPr>
            <a:r>
              <a:rPr lang="en-US" altLang="en-US" sz="2800" dirty="0"/>
              <a:t>DCL</a:t>
            </a:r>
          </a:p>
          <a:p>
            <a:pPr lvl="1" eaLnBrk="1" hangingPunct="1">
              <a:defRPr/>
            </a:pPr>
            <a:r>
              <a:rPr lang="en-US" altLang="en-US" sz="2400" dirty="0"/>
              <a:t>Data Control Language</a:t>
            </a:r>
          </a:p>
          <a:p>
            <a:pPr lvl="1" eaLnBrk="1" hangingPunct="1">
              <a:defRPr/>
            </a:pPr>
            <a:r>
              <a:rPr lang="en-US" altLang="en-US" sz="2400" dirty="0"/>
              <a:t>Used by database administrator to give privileges to users, back up, tuning performance,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7CA5E04-1EA2-4BAB-ABDA-5F7BC337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AD0E1-8AC6-4C34-A706-464C04EE650D}" type="slidenum">
              <a:rPr lang="ar-SA" altLang="en-US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303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367213" y="26035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990000"/>
                </a:solidFill>
                <a:latin typeface="Times New Roman" panose="02020603050405020304" pitchFamily="18" charset="0"/>
              </a:rPr>
              <a:t>Select</a:t>
            </a:r>
            <a:r>
              <a:rPr lang="en-US" altLang="zh-TW" sz="3200" b="1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4437063"/>
            <a:ext cx="8474075" cy="213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774825" y="1557339"/>
            <a:ext cx="8713788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400"/>
              <a:t>An </a:t>
            </a:r>
            <a:r>
              <a:rPr lang="en-US" altLang="zh-TW" sz="2400">
                <a:solidFill>
                  <a:srgbClr val="006600"/>
                </a:solidFill>
              </a:rPr>
              <a:t>unary</a:t>
            </a:r>
            <a:r>
              <a:rPr lang="en-US" altLang="zh-TW" sz="2400"/>
              <a:t> operation.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It is </a:t>
            </a:r>
            <a:r>
              <a:rPr lang="en-US" altLang="zh-TW" sz="2400" u="sng"/>
              <a:t>applied to one single relation</a:t>
            </a:r>
            <a:r>
              <a:rPr lang="en-US" altLang="zh-TW" sz="2400"/>
              <a:t> and </a:t>
            </a:r>
            <a:r>
              <a:rPr lang="en-US" altLang="zh-TW" sz="2400" u="sng"/>
              <a:t>creates another relation</a:t>
            </a:r>
            <a:r>
              <a:rPr lang="en-US" altLang="zh-TW" sz="2400"/>
              <a:t>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The </a:t>
            </a:r>
            <a:r>
              <a:rPr lang="en-US" altLang="zh-TW" sz="2400" u="sng"/>
              <a:t>tuples in the resulting relation</a:t>
            </a:r>
            <a:r>
              <a:rPr lang="en-US" altLang="zh-TW" sz="2400"/>
              <a:t> are a </a:t>
            </a:r>
            <a:r>
              <a:rPr lang="en-US" altLang="zh-TW" sz="2400" u="sng"/>
              <a:t>subset of the </a:t>
            </a:r>
            <a:r>
              <a:rPr lang="en-US" altLang="zh-TW" sz="2400" u="sng">
                <a:solidFill>
                  <a:srgbClr val="006600"/>
                </a:solidFill>
              </a:rPr>
              <a:t>tuples</a:t>
            </a:r>
            <a:r>
              <a:rPr lang="en-US" altLang="zh-TW" sz="2400"/>
              <a:t> in the original relation.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Use some </a:t>
            </a:r>
            <a:r>
              <a:rPr lang="en-US" altLang="zh-TW" sz="2400">
                <a:solidFill>
                  <a:srgbClr val="990000"/>
                </a:solidFill>
              </a:rPr>
              <a:t>criteria</a:t>
            </a:r>
            <a:r>
              <a:rPr lang="en-US" altLang="zh-TW" sz="2400"/>
              <a:t> to select</a:t>
            </a:r>
          </a:p>
        </p:txBody>
      </p:sp>
    </p:spTree>
    <p:extLst>
      <p:ext uri="{BB962C8B-B14F-4D97-AF65-F5344CB8AC3E}">
        <p14:creationId xmlns:p14="http://schemas.microsoft.com/office/powerpoint/2010/main" val="34632500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990000"/>
                </a:solidFill>
              </a:rPr>
              <a:t>Select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73239"/>
            <a:ext cx="8229600" cy="15843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3200" dirty="0">
                <a:latin typeface="Courier New" panose="02070309020205020404" pitchFamily="49" charset="0"/>
              </a:rPr>
              <a:t>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RELATION-NAME</a:t>
            </a:r>
            <a:r>
              <a:rPr lang="en-US" altLang="zh-TW" sz="3200" dirty="0">
                <a:latin typeface="Courier New" panose="02070309020205020404" pitchFamily="49" charset="0"/>
              </a:rPr>
              <a:t/>
            </a:r>
            <a:br>
              <a:rPr lang="en-US" altLang="zh-TW" sz="3200" dirty="0">
                <a:latin typeface="Courier New" panose="02070309020205020404" pitchFamily="49" charset="0"/>
              </a:rPr>
            </a:br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where</a:t>
            </a:r>
            <a:r>
              <a:rPr lang="en-US" altLang="zh-TW" sz="3200" dirty="0">
                <a:latin typeface="Courier New" panose="02070309020205020404" pitchFamily="49" charset="0"/>
              </a:rPr>
              <a:t>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criteria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1992313" y="4076701"/>
            <a:ext cx="8229600" cy="15843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lang="en-US" altLang="zh-TW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>
                <a:latin typeface="Courier New" panose="02070309020205020404" pitchFamily="49" charset="0"/>
              </a:rPr>
              <a:t>*</a:t>
            </a:r>
            <a:br>
              <a:rPr lang="en-US" altLang="zh-TW">
                <a:latin typeface="Courier New" panose="02070309020205020404" pitchFamily="49" charset="0"/>
              </a:rPr>
            </a:br>
            <a:r>
              <a:rPr lang="en-US" altLang="zh-TW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>
                <a:latin typeface="Courier New" panose="02070309020205020404" pitchFamily="49" charset="0"/>
              </a:rPr>
              <a:t> COURSES</a:t>
            </a:r>
            <a:br>
              <a:rPr lang="en-US" altLang="zh-TW">
                <a:latin typeface="Courier New" panose="02070309020205020404" pitchFamily="49" charset="0"/>
              </a:rPr>
            </a:br>
            <a:r>
              <a:rPr lang="en-US" altLang="zh-TW" b="1">
                <a:solidFill>
                  <a:srgbClr val="990000"/>
                </a:solidFill>
                <a:latin typeface="Courier New" panose="02070309020205020404" pitchFamily="49" charset="0"/>
              </a:rPr>
              <a:t>where</a:t>
            </a:r>
            <a:r>
              <a:rPr lang="en-US" altLang="zh-TW">
                <a:latin typeface="Courier New" panose="02070309020205020404" pitchFamily="49" charset="0"/>
              </a:rPr>
              <a:t> Unit=5</a:t>
            </a:r>
          </a:p>
        </p:txBody>
      </p:sp>
    </p:spTree>
    <p:extLst>
      <p:ext uri="{BB962C8B-B14F-4D97-AF65-F5344CB8AC3E}">
        <p14:creationId xmlns:p14="http://schemas.microsoft.com/office/powerpoint/2010/main" val="1156507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224338" y="260350"/>
            <a:ext cx="3219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990000"/>
                </a:solidFill>
                <a:latin typeface="Times New Roman" panose="02020603050405020304" pitchFamily="18" charset="0"/>
              </a:rPr>
              <a:t>Project</a:t>
            </a:r>
            <a:r>
              <a:rPr lang="en-US" altLang="zh-TW" sz="3200" b="1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3933826"/>
            <a:ext cx="8351837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847851" y="981076"/>
            <a:ext cx="8507413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400"/>
              <a:t>An </a:t>
            </a:r>
            <a:r>
              <a:rPr lang="en-US" altLang="zh-TW" sz="2400">
                <a:solidFill>
                  <a:srgbClr val="006600"/>
                </a:solidFill>
              </a:rPr>
              <a:t>unary</a:t>
            </a:r>
            <a:r>
              <a:rPr lang="en-US" altLang="zh-TW" sz="2400"/>
              <a:t> operation.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It is </a:t>
            </a:r>
            <a:r>
              <a:rPr lang="en-US" altLang="zh-TW" sz="2400" u="sng"/>
              <a:t>applied to one single relation</a:t>
            </a:r>
            <a:r>
              <a:rPr lang="en-US" altLang="zh-TW" sz="2400"/>
              <a:t> and </a:t>
            </a:r>
            <a:r>
              <a:rPr lang="en-US" altLang="zh-TW" sz="2400" u="sng"/>
              <a:t>creates another relation</a:t>
            </a:r>
            <a:r>
              <a:rPr lang="en-US" altLang="zh-TW" sz="2400"/>
              <a:t>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The </a:t>
            </a:r>
            <a:r>
              <a:rPr lang="en-US" altLang="zh-TW" sz="2400" u="sng"/>
              <a:t>attributes in the resulting relation</a:t>
            </a:r>
            <a:r>
              <a:rPr lang="en-US" altLang="zh-TW" sz="2400"/>
              <a:t> are a </a:t>
            </a:r>
            <a:r>
              <a:rPr lang="en-US" altLang="zh-TW" sz="2400" u="sng"/>
              <a:t>subset of the </a:t>
            </a:r>
            <a:r>
              <a:rPr lang="en-US" altLang="zh-TW" sz="2400" u="sng">
                <a:solidFill>
                  <a:srgbClr val="006600"/>
                </a:solidFill>
              </a:rPr>
              <a:t>attributes</a:t>
            </a:r>
            <a:r>
              <a:rPr lang="en-US" altLang="zh-TW" sz="2400"/>
              <a:t> in the original relation.</a:t>
            </a:r>
          </a:p>
        </p:txBody>
      </p:sp>
    </p:spTree>
    <p:extLst>
      <p:ext uri="{BB962C8B-B14F-4D97-AF65-F5344CB8AC3E}">
        <p14:creationId xmlns:p14="http://schemas.microsoft.com/office/powerpoint/2010/main" val="42278823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990000"/>
                </a:solidFill>
              </a:rPr>
              <a:t>Project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73239"/>
            <a:ext cx="8229600" cy="115093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attribute-list</a:t>
            </a:r>
            <a:b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3200" dirty="0">
                <a:latin typeface="Courier New" panose="02070309020205020404" pitchFamily="49" charset="0"/>
              </a:rPr>
              <a:t>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RELATION-NAME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992313" y="4076701"/>
            <a:ext cx="8229600" cy="1223963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lang="en-US" altLang="zh-TW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>
                <a:latin typeface="Courier New" panose="02070309020205020404" pitchFamily="49" charset="0"/>
              </a:rPr>
              <a:t>No, Unit</a:t>
            </a:r>
            <a:br>
              <a:rPr lang="en-US" altLang="zh-TW">
                <a:latin typeface="Courier New" panose="02070309020205020404" pitchFamily="49" charset="0"/>
              </a:rPr>
            </a:br>
            <a:r>
              <a:rPr lang="en-US" altLang="zh-TW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>
                <a:latin typeface="Courier New" panose="02070309020205020404" pitchFamily="49" charset="0"/>
              </a:rPr>
              <a:t> COURSES</a:t>
            </a:r>
          </a:p>
        </p:txBody>
      </p:sp>
    </p:spTree>
    <p:extLst>
      <p:ext uri="{BB962C8B-B14F-4D97-AF65-F5344CB8AC3E}">
        <p14:creationId xmlns:p14="http://schemas.microsoft.com/office/powerpoint/2010/main" val="1407485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800600" y="260350"/>
            <a:ext cx="2700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990000"/>
                </a:solidFill>
                <a:latin typeface="Times New Roman" panose="02020603050405020304" pitchFamily="18" charset="0"/>
              </a:rPr>
              <a:t>Join</a:t>
            </a:r>
            <a:r>
              <a:rPr lang="en-US" altLang="zh-TW" sz="3200" b="1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2565401"/>
            <a:ext cx="8401050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992313" y="981076"/>
            <a:ext cx="8507412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400"/>
              <a:t>A </a:t>
            </a:r>
            <a:r>
              <a:rPr lang="en-US" altLang="zh-TW" sz="2400">
                <a:solidFill>
                  <a:srgbClr val="006600"/>
                </a:solidFill>
              </a:rPr>
              <a:t>binary</a:t>
            </a:r>
            <a:r>
              <a:rPr lang="en-US" altLang="zh-TW" sz="2400"/>
              <a:t> operation.</a:t>
            </a:r>
          </a:p>
          <a:p>
            <a:pPr>
              <a:lnSpc>
                <a:spcPct val="90000"/>
              </a:lnSpc>
            </a:pPr>
            <a:r>
              <a:rPr lang="en-US" altLang="zh-TW" sz="2400" u="sng"/>
              <a:t>Combines two relations</a:t>
            </a:r>
            <a:r>
              <a:rPr lang="en-US" altLang="zh-TW" sz="2400"/>
              <a:t> based on </a:t>
            </a:r>
            <a:r>
              <a:rPr lang="en-US" altLang="zh-TW" sz="2400" u="sng">
                <a:solidFill>
                  <a:srgbClr val="006600"/>
                </a:solidFill>
              </a:rPr>
              <a:t>common attributes</a:t>
            </a:r>
            <a:r>
              <a:rPr lang="en-US" altLang="zh-TW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5361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990000"/>
                </a:solidFill>
              </a:rPr>
              <a:t>Join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73239"/>
            <a:ext cx="8229600" cy="15843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attribute-list </a:t>
            </a:r>
            <a:b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3200" dirty="0">
                <a:latin typeface="Courier New" panose="02070309020205020404" pitchFamily="49" charset="0"/>
              </a:rPr>
              <a:t>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RELATION1,RELATION2</a:t>
            </a:r>
            <a:r>
              <a:rPr lang="en-US" altLang="zh-TW" sz="3200" dirty="0">
                <a:latin typeface="Courier New" panose="02070309020205020404" pitchFamily="49" charset="0"/>
              </a:rPr>
              <a:t/>
            </a:r>
            <a:br>
              <a:rPr lang="en-US" altLang="zh-TW" sz="3200" dirty="0">
                <a:latin typeface="Courier New" panose="02070309020205020404" pitchFamily="49" charset="0"/>
              </a:rPr>
            </a:br>
            <a:r>
              <a:rPr lang="en-US" altLang="zh-TW" sz="3200" b="1" dirty="0">
                <a:solidFill>
                  <a:srgbClr val="990000"/>
                </a:solidFill>
                <a:latin typeface="Courier New" panose="02070309020205020404" pitchFamily="49" charset="0"/>
              </a:rPr>
              <a:t>where</a:t>
            </a:r>
            <a:r>
              <a:rPr lang="en-US" altLang="zh-TW" sz="3200" dirty="0">
                <a:latin typeface="Courier New" panose="02070309020205020404" pitchFamily="49" charset="0"/>
              </a:rPr>
              <a:t> </a:t>
            </a:r>
            <a:r>
              <a:rPr lang="en-US" altLang="zh-TW" sz="3200" dirty="0">
                <a:solidFill>
                  <a:schemeClr val="bg2"/>
                </a:solidFill>
                <a:latin typeface="Courier New" panose="02070309020205020404" pitchFamily="49" charset="0"/>
              </a:rPr>
              <a:t>criteria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774825" y="4076701"/>
            <a:ext cx="8675688" cy="15843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lang="en-US" altLang="zh-TW" b="1" dirty="0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dirty="0" err="1">
                <a:latin typeface="Courier New" panose="02070309020205020404" pitchFamily="49" charset="0"/>
              </a:rPr>
              <a:t>N</a:t>
            </a:r>
            <a:r>
              <a:rPr lang="en-US" altLang="zh-TW" sz="2800" dirty="0" err="1">
                <a:latin typeface="Courier New" panose="02070309020205020404" pitchFamily="49" charset="0"/>
              </a:rPr>
              <a:t>o,Course-Name,Unit,Professor</a:t>
            </a:r>
            <a:r>
              <a:rPr lang="en-US" altLang="zh-TW" dirty="0">
                <a:latin typeface="Courier New" panose="02070309020205020404" pitchFamily="49" charset="0"/>
              </a:rPr>
              <a:t/>
            </a:r>
            <a:br>
              <a:rPr lang="en-US" altLang="zh-TW" dirty="0">
                <a:latin typeface="Courier New" panose="02070309020205020404" pitchFamily="49" charset="0"/>
              </a:rPr>
            </a:br>
            <a:r>
              <a:rPr lang="en-US" altLang="zh-TW" b="1" dirty="0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dirty="0">
                <a:latin typeface="Courier New" panose="02070309020205020404" pitchFamily="49" charset="0"/>
              </a:rPr>
              <a:t> COURSES,TAUGHT-BY</a:t>
            </a:r>
            <a:br>
              <a:rPr lang="en-US" altLang="zh-TW" dirty="0">
                <a:latin typeface="Courier New" panose="02070309020205020404" pitchFamily="49" charset="0"/>
              </a:rPr>
            </a:br>
            <a:r>
              <a:rPr lang="en-US" altLang="zh-TW" b="1" dirty="0">
                <a:solidFill>
                  <a:srgbClr val="990000"/>
                </a:solidFill>
                <a:latin typeface="Courier New" panose="02070309020205020404" pitchFamily="49" charset="0"/>
              </a:rPr>
              <a:t>where</a:t>
            </a:r>
            <a:r>
              <a:rPr lang="en-US" altLang="zh-TW" dirty="0">
                <a:latin typeface="Courier New" panose="02070309020205020404" pitchFamily="49" charset="0"/>
              </a:rPr>
              <a:t> </a:t>
            </a:r>
            <a:r>
              <a:rPr lang="en-US" altLang="zh-TW" dirty="0" err="1">
                <a:latin typeface="Courier New" panose="02070309020205020404" pitchFamily="49" charset="0"/>
              </a:rPr>
              <a:t>COURSES.No</a:t>
            </a:r>
            <a:r>
              <a:rPr lang="en-US" altLang="zh-TW" dirty="0">
                <a:latin typeface="Courier New" panose="02070309020205020404" pitchFamily="49" charset="0"/>
              </a:rPr>
              <a:t>=TAUGHT-</a:t>
            </a:r>
            <a:r>
              <a:rPr lang="en-US" altLang="zh-TW" dirty="0" err="1">
                <a:latin typeface="Courier New" panose="02070309020205020404" pitchFamily="49" charset="0"/>
              </a:rPr>
              <a:t>BY.No</a:t>
            </a:r>
            <a:endParaRPr lang="en-US" altLang="zh-TW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830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727575" y="260350"/>
            <a:ext cx="301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990000"/>
                </a:solidFill>
                <a:latin typeface="Times New Roman" panose="02020603050405020304" pitchFamily="18" charset="0"/>
              </a:rPr>
              <a:t>Union</a:t>
            </a:r>
            <a:r>
              <a:rPr lang="en-US" altLang="zh-TW" sz="3200" b="1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2997200"/>
            <a:ext cx="8702675" cy="360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919288" y="1125539"/>
            <a:ext cx="8507412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400"/>
              <a:t>A </a:t>
            </a:r>
            <a:r>
              <a:rPr lang="en-US" altLang="zh-TW" sz="2400">
                <a:solidFill>
                  <a:srgbClr val="006600"/>
                </a:solidFill>
              </a:rPr>
              <a:t>binary</a:t>
            </a:r>
            <a:r>
              <a:rPr lang="en-US" altLang="zh-TW" sz="2400"/>
              <a:t> operation.</a:t>
            </a:r>
          </a:p>
          <a:p>
            <a:pPr>
              <a:lnSpc>
                <a:spcPct val="90000"/>
              </a:lnSpc>
            </a:pPr>
            <a:r>
              <a:rPr lang="en-US" altLang="zh-TW" sz="2400" u="sng"/>
              <a:t>Creates a new relation</a:t>
            </a:r>
            <a:r>
              <a:rPr lang="en-US" altLang="zh-TW" sz="2400"/>
              <a:t> in which each tuple is either </a:t>
            </a:r>
            <a:r>
              <a:rPr lang="en-US" altLang="zh-TW" sz="2400" u="sng"/>
              <a:t>in the first relation</a:t>
            </a:r>
            <a:r>
              <a:rPr lang="en-US" altLang="zh-TW" sz="2400"/>
              <a:t>, </a:t>
            </a:r>
            <a:r>
              <a:rPr lang="en-US" altLang="zh-TW" sz="2400" u="sng"/>
              <a:t>in the second</a:t>
            </a:r>
            <a:r>
              <a:rPr lang="en-US" altLang="zh-TW" sz="2400"/>
              <a:t>, or </a:t>
            </a:r>
            <a:r>
              <a:rPr lang="en-US" altLang="zh-TW" sz="2400" u="sng"/>
              <a:t>in both</a:t>
            </a:r>
            <a:r>
              <a:rPr lang="en-US" altLang="zh-TW" sz="2400"/>
              <a:t>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The two relations must have the </a:t>
            </a:r>
            <a:r>
              <a:rPr lang="en-US" altLang="zh-TW" sz="2400" u="sng"/>
              <a:t>same </a:t>
            </a:r>
            <a:r>
              <a:rPr lang="en-US" altLang="zh-TW" sz="2400" u="sng">
                <a:solidFill>
                  <a:srgbClr val="006600"/>
                </a:solidFill>
              </a:rPr>
              <a:t>attributes</a:t>
            </a:r>
            <a:r>
              <a:rPr lang="en-US" altLang="zh-TW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3019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990000"/>
                </a:solidFill>
              </a:rPr>
              <a:t>Union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9"/>
            <a:ext cx="8229600" cy="2016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RELATION1</a:t>
            </a:r>
            <a:r>
              <a:rPr lang="en-US" altLang="zh-TW" sz="2800">
                <a:latin typeface="Courier New" panose="02070309020205020404" pitchFamily="49" charset="0"/>
              </a:rPr>
              <a:t/>
            </a:r>
            <a:br>
              <a:rPr lang="en-US" altLang="zh-TW" sz="2800"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union</a:t>
            </a:r>
            <a:b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RELATION2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992313" y="4076700"/>
            <a:ext cx="8229600" cy="230505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CIS15-Roster</a:t>
            </a:r>
            <a:br>
              <a:rPr lang="en-US" altLang="zh-TW" sz="2800"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union</a:t>
            </a:r>
            <a:b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CIS52-Roster</a:t>
            </a:r>
          </a:p>
        </p:txBody>
      </p:sp>
    </p:spTree>
    <p:extLst>
      <p:ext uri="{BB962C8B-B14F-4D97-AF65-F5344CB8AC3E}">
        <p14:creationId xmlns:p14="http://schemas.microsoft.com/office/powerpoint/2010/main" val="18853866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295775" y="260350"/>
            <a:ext cx="4033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990000"/>
                </a:solidFill>
                <a:latin typeface="Times New Roman" panose="02020603050405020304" pitchFamily="18" charset="0"/>
              </a:rPr>
              <a:t>Intersection</a:t>
            </a:r>
            <a:r>
              <a:rPr lang="en-US" altLang="zh-TW" sz="3200" b="1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2997200"/>
            <a:ext cx="8702675" cy="360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992313" y="1052514"/>
            <a:ext cx="8507412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400"/>
              <a:t>A </a:t>
            </a:r>
            <a:r>
              <a:rPr lang="en-US" altLang="zh-TW" sz="2400">
                <a:solidFill>
                  <a:srgbClr val="006600"/>
                </a:solidFill>
              </a:rPr>
              <a:t>binary</a:t>
            </a:r>
            <a:r>
              <a:rPr lang="en-US" altLang="zh-TW" sz="2400"/>
              <a:t> operation.</a:t>
            </a:r>
          </a:p>
          <a:p>
            <a:pPr>
              <a:lnSpc>
                <a:spcPct val="90000"/>
              </a:lnSpc>
            </a:pPr>
            <a:r>
              <a:rPr lang="en-US" altLang="zh-TW" sz="2400" u="sng"/>
              <a:t>Creates a new relation</a:t>
            </a:r>
            <a:r>
              <a:rPr lang="en-US" altLang="zh-TW" sz="2400"/>
              <a:t> in which each tuple is </a:t>
            </a:r>
            <a:r>
              <a:rPr lang="en-US" altLang="zh-TW" sz="2400" u="sng"/>
              <a:t>a member in both relations</a:t>
            </a:r>
            <a:r>
              <a:rPr lang="en-US" altLang="zh-TW" sz="2400"/>
              <a:t>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The two relations must have the </a:t>
            </a:r>
            <a:r>
              <a:rPr lang="en-US" altLang="zh-TW" sz="2400" u="sng"/>
              <a:t>same attributes</a:t>
            </a:r>
            <a:r>
              <a:rPr lang="en-US" altLang="zh-TW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63952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990000"/>
                </a:solidFill>
              </a:rPr>
              <a:t>Intersection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9"/>
            <a:ext cx="8229600" cy="2016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RELATION1</a:t>
            </a:r>
            <a:r>
              <a:rPr lang="en-US" altLang="zh-TW" sz="2800">
                <a:latin typeface="Courier New" panose="02070309020205020404" pitchFamily="49" charset="0"/>
              </a:rPr>
              <a:t/>
            </a:r>
            <a:br>
              <a:rPr lang="en-US" altLang="zh-TW" sz="2800"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intersection</a:t>
            </a:r>
            <a:b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RELATION2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1992313" y="4076700"/>
            <a:ext cx="8229600" cy="230505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CIS15-Roster</a:t>
            </a:r>
            <a:br>
              <a:rPr lang="en-US" altLang="zh-TW" sz="2800">
                <a:latin typeface="Courier New" panose="02070309020205020404" pitchFamily="49" charset="0"/>
              </a:rPr>
            </a:br>
            <a:r>
              <a:rPr lang="en-US" altLang="zh-TW" b="1">
                <a:solidFill>
                  <a:srgbClr val="990000"/>
                </a:solidFill>
                <a:latin typeface="Courier New" panose="02070309020205020404" pitchFamily="49" charset="0"/>
              </a:rPr>
              <a:t>intersection</a:t>
            </a: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 </a:t>
            </a:r>
            <a:b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CIS52-Roster</a:t>
            </a:r>
          </a:p>
        </p:txBody>
      </p:sp>
    </p:spTree>
    <p:extLst>
      <p:ext uri="{BB962C8B-B14F-4D97-AF65-F5344CB8AC3E}">
        <p14:creationId xmlns:p14="http://schemas.microsoft.com/office/powerpoint/2010/main" val="76192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16C106-E764-4F9D-A4A7-448220F62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88914"/>
            <a:ext cx="8229600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 simplified schematic of a typical SQL environment, as described by the SQL-92 standard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7C93A9-CDFF-41AE-B0E2-1DEEA135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D47D6-EB3F-4962-BB40-7CC238854714}" type="slidenum">
              <a:rPr lang="ar-SA" altLang="en-US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172" name="Picture 3" descr="FIG7-1">
            <a:extLst>
              <a:ext uri="{FF2B5EF4-FFF2-40B4-BE49-F238E27FC236}">
                <a16:creationId xmlns:a16="http://schemas.microsoft.com/office/drawing/2014/main" xmlns="" id="{90044467-428D-4054-8F79-5D5B70AB1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1782764"/>
            <a:ext cx="68580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2877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11676" y="260350"/>
            <a:ext cx="3762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>
                <a:solidFill>
                  <a:srgbClr val="990000"/>
                </a:solidFill>
                <a:latin typeface="Times New Roman" panose="02020603050405020304" pitchFamily="18" charset="0"/>
              </a:rPr>
              <a:t>Difference</a:t>
            </a:r>
            <a:r>
              <a:rPr lang="en-US" altLang="zh-TW" sz="3200" b="1">
                <a:latin typeface="Times New Roman" panose="02020603050405020304" pitchFamily="18" charset="0"/>
              </a:rPr>
              <a:t> operation</a:t>
            </a:r>
          </a:p>
        </p:txBody>
      </p:sp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3068639"/>
            <a:ext cx="8720137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1992313" y="908051"/>
            <a:ext cx="8507412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TW" sz="2400"/>
              <a:t>A </a:t>
            </a:r>
            <a:r>
              <a:rPr lang="en-US" altLang="zh-TW" sz="2400">
                <a:solidFill>
                  <a:srgbClr val="006600"/>
                </a:solidFill>
              </a:rPr>
              <a:t>binary</a:t>
            </a:r>
            <a:r>
              <a:rPr lang="en-US" altLang="zh-TW" sz="2400"/>
              <a:t> operation.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Creates a new relation in which each tuple is </a:t>
            </a:r>
            <a:r>
              <a:rPr lang="en-US" altLang="zh-TW" sz="2400" u="sng"/>
              <a:t>in the </a:t>
            </a:r>
            <a:r>
              <a:rPr lang="en-US" altLang="zh-TW" sz="2400" u="sng">
                <a:solidFill>
                  <a:srgbClr val="006600"/>
                </a:solidFill>
              </a:rPr>
              <a:t>first</a:t>
            </a:r>
            <a:r>
              <a:rPr lang="en-US" altLang="zh-TW" sz="2400" u="sng"/>
              <a:t> relation</a:t>
            </a:r>
            <a:r>
              <a:rPr lang="en-US" altLang="zh-TW" sz="2400"/>
              <a:t> </a:t>
            </a:r>
            <a:r>
              <a:rPr lang="en-US" altLang="zh-TW" sz="2400" u="sng"/>
              <a:t>but </a:t>
            </a:r>
            <a:r>
              <a:rPr lang="en-US" altLang="zh-TW" sz="2400" u="sng">
                <a:solidFill>
                  <a:srgbClr val="006600"/>
                </a:solidFill>
              </a:rPr>
              <a:t>not</a:t>
            </a:r>
            <a:r>
              <a:rPr lang="en-US" altLang="zh-TW" sz="2400" u="sng"/>
              <a:t> the </a:t>
            </a:r>
            <a:r>
              <a:rPr lang="en-US" altLang="zh-TW" sz="2400" u="sng">
                <a:solidFill>
                  <a:srgbClr val="006600"/>
                </a:solidFill>
              </a:rPr>
              <a:t>second</a:t>
            </a:r>
            <a:r>
              <a:rPr lang="en-US" altLang="zh-TW" sz="2400"/>
              <a:t>.</a:t>
            </a:r>
          </a:p>
          <a:p>
            <a:pPr>
              <a:lnSpc>
                <a:spcPct val="90000"/>
              </a:lnSpc>
            </a:pPr>
            <a:r>
              <a:rPr lang="en-US" altLang="zh-TW" sz="2400"/>
              <a:t>The two relations must have the </a:t>
            </a:r>
            <a:r>
              <a:rPr lang="en-US" altLang="zh-TW" sz="2400" u="sng"/>
              <a:t>same </a:t>
            </a:r>
            <a:r>
              <a:rPr lang="en-US" altLang="zh-TW" sz="2400" u="sng">
                <a:solidFill>
                  <a:srgbClr val="006600"/>
                </a:solidFill>
              </a:rPr>
              <a:t>attributes</a:t>
            </a:r>
            <a:r>
              <a:rPr lang="en-US" altLang="zh-TW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23786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solidFill>
                  <a:srgbClr val="990000"/>
                </a:solidFill>
              </a:rPr>
              <a:t>Difference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557339"/>
            <a:ext cx="8229600" cy="201612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RELATION1</a:t>
            </a:r>
            <a:r>
              <a:rPr lang="en-US" altLang="zh-TW" sz="2800">
                <a:latin typeface="Courier New" panose="02070309020205020404" pitchFamily="49" charset="0"/>
              </a:rPr>
              <a:t/>
            </a:r>
            <a:br>
              <a:rPr lang="en-US" altLang="zh-TW" sz="2800"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minus</a:t>
            </a:r>
            <a:b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RELATION2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1992313" y="4076700"/>
            <a:ext cx="8229600" cy="230505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CIS15-Roster</a:t>
            </a:r>
            <a:br>
              <a:rPr lang="en-US" altLang="zh-TW" sz="2800"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minus</a:t>
            </a:r>
            <a:b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select </a:t>
            </a:r>
            <a: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  <a:t>*</a:t>
            </a:r>
            <a:br>
              <a:rPr lang="en-US" altLang="zh-TW" sz="2800">
                <a:solidFill>
                  <a:schemeClr val="bg2"/>
                </a:solidFill>
                <a:latin typeface="Courier New" panose="02070309020205020404" pitchFamily="49" charset="0"/>
              </a:rPr>
            </a:br>
            <a:r>
              <a:rPr lang="en-US" altLang="zh-TW" sz="2800" b="1">
                <a:solidFill>
                  <a:srgbClr val="990000"/>
                </a:solidFill>
                <a:latin typeface="Courier New" panose="02070309020205020404" pitchFamily="49" charset="0"/>
              </a:rPr>
              <a:t>from</a:t>
            </a:r>
            <a:r>
              <a:rPr lang="en-US" altLang="zh-TW" sz="2800">
                <a:latin typeface="Courier New" panose="02070309020205020404" pitchFamily="49" charset="0"/>
              </a:rPr>
              <a:t> CIS52-Roster</a:t>
            </a:r>
          </a:p>
        </p:txBody>
      </p:sp>
    </p:spTree>
    <p:extLst>
      <p:ext uri="{BB962C8B-B14F-4D97-AF65-F5344CB8AC3E}">
        <p14:creationId xmlns:p14="http://schemas.microsoft.com/office/powerpoint/2010/main" val="243286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97495AB4-FDBD-4643-A449-BA3BDA356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1" y="0"/>
            <a:ext cx="8964613" cy="9413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600" dirty="0"/>
              <a:t>DDL, DML, DCL, and the database development process </a:t>
            </a:r>
          </a:p>
        </p:txBody>
      </p:sp>
      <p:pic>
        <p:nvPicPr>
          <p:cNvPr id="8196" name="Picture 4" descr="FIG7-4">
            <a:extLst>
              <a:ext uri="{FF2B5EF4-FFF2-40B4-BE49-F238E27FC236}">
                <a16:creationId xmlns:a16="http://schemas.microsoft.com/office/drawing/2014/main" xmlns="" id="{B16F6BCE-F8F8-4F88-A22D-DA94ACA43D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3412" y="941388"/>
            <a:ext cx="7777163" cy="568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9858822-8C1E-41A7-921B-135E52CC1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23DA9-9953-4D58-88D8-DBDAF86E8C90}" type="slidenum">
              <a:rPr lang="ar-SA" altLang="en-US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29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08B538EC-72D3-4D41-8DEC-0656392121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Relational Tables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4183A9BF-94A1-47FD-BE76-2F6ECAB48B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/>
              <a:t>Table Name</a:t>
            </a:r>
          </a:p>
          <a:p>
            <a:pPr lvl="1" eaLnBrk="1" hangingPunct="1">
              <a:defRPr/>
            </a:pPr>
            <a:r>
              <a:rPr lang="en-US" altLang="en-US" sz="2400" dirty="0"/>
              <a:t>COURSE</a:t>
            </a:r>
          </a:p>
          <a:p>
            <a:pPr eaLnBrk="1" hangingPunct="1">
              <a:defRPr/>
            </a:pPr>
            <a:r>
              <a:rPr lang="en-US" altLang="en-US" sz="2400" dirty="0"/>
              <a:t>Field Names</a:t>
            </a:r>
          </a:p>
          <a:p>
            <a:pPr lvl="1" eaLnBrk="1" hangingPunct="1">
              <a:defRPr/>
            </a:pPr>
            <a:r>
              <a:rPr lang="en-US" altLang="en-US" sz="2400" dirty="0"/>
              <a:t>CRS : 		Code for the course </a:t>
            </a:r>
          </a:p>
          <a:p>
            <a:pPr lvl="1" eaLnBrk="1" hangingPunct="1">
              <a:defRPr/>
            </a:pPr>
            <a:r>
              <a:rPr lang="en-US" altLang="en-US" sz="2400" dirty="0"/>
              <a:t>CTITLE     	Course Title</a:t>
            </a:r>
          </a:p>
          <a:p>
            <a:pPr lvl="1" eaLnBrk="1" hangingPunct="1">
              <a:defRPr/>
            </a:pPr>
            <a:r>
              <a:rPr lang="en-US" altLang="en-US" sz="2400" dirty="0"/>
              <a:t>CHRS		Course Hours</a:t>
            </a:r>
          </a:p>
          <a:p>
            <a:pPr lvl="1" eaLnBrk="1" hangingPunct="1">
              <a:defRPr/>
            </a:pPr>
            <a:r>
              <a:rPr lang="en-US" altLang="en-US" sz="2400" dirty="0"/>
              <a:t>CHRSW	           Course Hours per week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EAC3964-74FE-4FB0-ACA0-58A9510E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F8EB0-3AEC-4FD6-99C7-AC28BDAC9799}" type="slidenum">
              <a:rPr lang="ar-SA" altLang="en-US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63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4BA735BE-6204-4983-AAD9-DCE1FBDB9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260351"/>
            <a:ext cx="8229600" cy="9366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Relational Tables</a:t>
            </a:r>
          </a:p>
        </p:txBody>
      </p:sp>
      <p:graphicFrame>
        <p:nvGraphicFramePr>
          <p:cNvPr id="10244" name="Object 3">
            <a:extLst>
              <a:ext uri="{FF2B5EF4-FFF2-40B4-BE49-F238E27FC236}">
                <a16:creationId xmlns:a16="http://schemas.microsoft.com/office/drawing/2014/main" xmlns="" id="{15089387-61C6-43AA-831D-F17916BA1B6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135188" y="1993900"/>
          <a:ext cx="8532812" cy="364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" imgW="5929337" imgH="2531762" progId="Word.Document.8">
                  <p:embed/>
                </p:oleObj>
              </mc:Choice>
              <mc:Fallback>
                <p:oleObj name="Document" r:id="rId3" imgW="5929337" imgH="2531762" progId="Word.Document.8">
                  <p:embed/>
                  <p:pic>
                    <p:nvPicPr>
                      <p:cNvPr id="10244" name="Object 3">
                        <a:extLst>
                          <a:ext uri="{FF2B5EF4-FFF2-40B4-BE49-F238E27FC236}">
                            <a16:creationId xmlns:a16="http://schemas.microsoft.com/office/drawing/2014/main" xmlns="" id="{15089387-61C6-43AA-831D-F17916BA1B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993900"/>
                        <a:ext cx="8532812" cy="36433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9B1F9C4-30F2-4028-B002-C6CAB3374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1E13DC-EA85-4EB1-AE8F-3EF2A39645FB}" type="slidenum">
              <a:rPr lang="ar-SA" altLang="en-US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193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62FB37F-F7E7-417A-85E0-E24ACDC4A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Relational Tables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4AB86026-8D48-41EA-BDA2-1739626FD1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7815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/>
              <a:t>Note the following</a:t>
            </a:r>
          </a:p>
          <a:p>
            <a:pPr lvl="1" eaLnBrk="1" hangingPunct="1">
              <a:defRPr/>
            </a:pPr>
            <a:r>
              <a:rPr lang="en-US" altLang="en-US" sz="2400" dirty="0"/>
              <a:t>The intersection between each column and row has only one value</a:t>
            </a:r>
          </a:p>
          <a:p>
            <a:pPr lvl="1" eaLnBrk="1" hangingPunct="1">
              <a:defRPr/>
            </a:pPr>
            <a:r>
              <a:rPr lang="en-US" altLang="en-US" sz="2400" dirty="0"/>
              <a:t>No two rows has identical values</a:t>
            </a:r>
          </a:p>
          <a:p>
            <a:pPr lvl="1" eaLnBrk="1" hangingPunct="1">
              <a:defRPr/>
            </a:pPr>
            <a:r>
              <a:rPr lang="en-US" altLang="en-US" sz="2400" dirty="0"/>
              <a:t>No order is assumed.</a:t>
            </a:r>
          </a:p>
          <a:p>
            <a:pPr lvl="1" eaLnBrk="1" hangingPunct="1">
              <a:defRPr/>
            </a:pPr>
            <a:r>
              <a:rPr lang="en-US" altLang="en-US" sz="2400" dirty="0"/>
              <a:t> When inserting new row, its location is not known </a:t>
            </a:r>
            <a:endParaRPr lang="ar-SA" altLang="en-US" sz="2400" dirty="0"/>
          </a:p>
          <a:p>
            <a:pPr lvl="1" eaLnBrk="1" hangingPunct="1">
              <a:defRPr/>
            </a:pPr>
            <a:r>
              <a:rPr lang="en-US" altLang="en-US" sz="2400" dirty="0"/>
              <a:t>The table can be represented as</a:t>
            </a:r>
          </a:p>
          <a:p>
            <a:pPr lvl="2" eaLnBrk="1" hangingPunct="1">
              <a:defRPr/>
            </a:pPr>
            <a:r>
              <a:rPr lang="en-US" altLang="en-US" sz="2400" dirty="0"/>
              <a:t>COURSE (</a:t>
            </a:r>
            <a:r>
              <a:rPr lang="en-US" altLang="en-US" sz="2400" u="sng" dirty="0"/>
              <a:t>CRS</a:t>
            </a:r>
            <a:r>
              <a:rPr lang="en-US" altLang="en-US" sz="2400" dirty="0"/>
              <a:t>, CTITLE, CHRS, CHRSW)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E214F97-8A46-4C67-BC95-C972532C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50D06-2FDF-445C-B868-293024C89950}" type="slidenum">
              <a:rPr lang="ar-SA" altLang="en-US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894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9E03AAFE-4762-45C1-BCAE-A274335BB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333375"/>
            <a:ext cx="8229600" cy="7254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/>
              <a:t>ORACLE Basic data types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C0A8E6B8-D89F-4228-A4A0-89D202DE69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268413"/>
            <a:ext cx="8229600" cy="52562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400" dirty="0"/>
              <a:t>String types</a:t>
            </a:r>
          </a:p>
          <a:p>
            <a:pPr lvl="1" eaLnBrk="1" hangingPunct="1">
              <a:defRPr/>
            </a:pPr>
            <a:r>
              <a:rPr lang="en-US" altLang="en-US" sz="2400" b="1" dirty="0"/>
              <a:t>CHAR(n)</a:t>
            </a:r>
            <a:r>
              <a:rPr lang="en-US" altLang="en-US" sz="2400" dirty="0"/>
              <a:t> </a:t>
            </a:r>
          </a:p>
          <a:p>
            <a:pPr lvl="2" eaLnBrk="1" hangingPunct="1">
              <a:defRPr/>
            </a:pPr>
            <a:r>
              <a:rPr lang="en-US" altLang="en-US" sz="2400" dirty="0"/>
              <a:t>fixed-length character data </a:t>
            </a:r>
          </a:p>
          <a:p>
            <a:pPr lvl="2" eaLnBrk="1" hangingPunct="1">
              <a:defRPr/>
            </a:pPr>
            <a:r>
              <a:rPr lang="en-US" altLang="en-US" sz="2400" dirty="0"/>
              <a:t>n characters long </a:t>
            </a:r>
          </a:p>
          <a:p>
            <a:pPr lvl="1" eaLnBrk="1" hangingPunct="1">
              <a:defRPr/>
            </a:pPr>
            <a:r>
              <a:rPr lang="en-US" altLang="en-US" sz="2400" b="1" dirty="0"/>
              <a:t>VARCHAR2</a:t>
            </a:r>
            <a:r>
              <a:rPr lang="en-US" altLang="en-US" sz="2400" dirty="0"/>
              <a:t>(n) </a:t>
            </a:r>
          </a:p>
          <a:p>
            <a:pPr lvl="2" eaLnBrk="1" hangingPunct="1">
              <a:defRPr/>
            </a:pPr>
            <a:r>
              <a:rPr lang="en-US" altLang="en-US" sz="2400" dirty="0"/>
              <a:t>variable length character data </a:t>
            </a:r>
          </a:p>
          <a:p>
            <a:pPr lvl="2" eaLnBrk="1" hangingPunct="1">
              <a:defRPr/>
            </a:pPr>
            <a:r>
              <a:rPr lang="en-US" altLang="en-US" sz="2400" dirty="0"/>
              <a:t>maximum 4000 bytes  in oracle 9 I</a:t>
            </a:r>
          </a:p>
          <a:p>
            <a:pPr lvl="1" eaLnBrk="1" hangingPunct="1">
              <a:defRPr/>
            </a:pPr>
            <a:r>
              <a:rPr lang="en-US" altLang="en-US" sz="2400" b="1" dirty="0"/>
              <a:t>LONG</a:t>
            </a:r>
            <a:r>
              <a:rPr lang="en-US" altLang="en-US" sz="2400" dirty="0"/>
              <a:t> </a:t>
            </a:r>
          </a:p>
          <a:p>
            <a:pPr lvl="2" eaLnBrk="1" hangingPunct="1">
              <a:defRPr/>
            </a:pPr>
            <a:r>
              <a:rPr lang="en-US" altLang="en-US" sz="2400" dirty="0"/>
              <a:t>variable-length character data </a:t>
            </a:r>
          </a:p>
          <a:p>
            <a:pPr lvl="2" eaLnBrk="1" hangingPunct="1">
              <a:defRPr/>
            </a:pPr>
            <a:r>
              <a:rPr lang="en-US" altLang="en-US" sz="2400" dirty="0"/>
              <a:t>up to 4GB </a:t>
            </a:r>
          </a:p>
          <a:p>
            <a:pPr lvl="2" eaLnBrk="1" hangingPunct="1">
              <a:defRPr/>
            </a:pPr>
            <a:r>
              <a:rPr lang="en-US" altLang="en-US" sz="2400" dirty="0"/>
              <a:t>Maximum 1 per table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86EAD9-E609-4196-A3A3-C6C904BE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A2E08-9D26-4503-B98B-83411B324688}" type="slidenum">
              <a:rPr lang="ar-SA" altLang="en-US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94796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56</TotalTime>
  <Words>862</Words>
  <Application>Microsoft Office PowerPoint</Application>
  <PresentationFormat>Widescreen</PresentationFormat>
  <Paragraphs>239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3" baseType="lpstr">
      <vt:lpstr>微軟正黑體</vt:lpstr>
      <vt:lpstr>Arial</vt:lpstr>
      <vt:lpstr>Courier New</vt:lpstr>
      <vt:lpstr>Gill Sans MT</vt:lpstr>
      <vt:lpstr>Impact</vt:lpstr>
      <vt:lpstr>Majalla UI</vt:lpstr>
      <vt:lpstr>新細明體</vt:lpstr>
      <vt:lpstr>Tahoma</vt:lpstr>
      <vt:lpstr>Times New Roman</vt:lpstr>
      <vt:lpstr>Wingdings</vt:lpstr>
      <vt:lpstr>Badge</vt:lpstr>
      <vt:lpstr>Document</vt:lpstr>
      <vt:lpstr>Introduction to SQL</vt:lpstr>
      <vt:lpstr>SQL - Advantages</vt:lpstr>
      <vt:lpstr>SQL Categories</vt:lpstr>
      <vt:lpstr>PowerPoint Presentation</vt:lpstr>
      <vt:lpstr>DDL, DML, DCL, and the database development process </vt:lpstr>
      <vt:lpstr>Relational Tables</vt:lpstr>
      <vt:lpstr>Relational Tables</vt:lpstr>
      <vt:lpstr>Relational Tables</vt:lpstr>
      <vt:lpstr>ORACLE Basic data types</vt:lpstr>
      <vt:lpstr>ORACLE Basic data types</vt:lpstr>
      <vt:lpstr>Table Keys</vt:lpstr>
      <vt:lpstr>Example of relationships</vt:lpstr>
      <vt:lpstr>Example of Database Tables</vt:lpstr>
      <vt:lpstr>Questions</vt:lpstr>
      <vt:lpstr> Database Operations</vt:lpstr>
      <vt:lpstr>Creating tables </vt:lpstr>
      <vt:lpstr>Naming tables</vt:lpstr>
      <vt:lpstr>Example</vt:lpstr>
      <vt:lpstr>Default values</vt:lpstr>
      <vt:lpstr>Removing table</vt:lpstr>
      <vt:lpstr>Changing table design ALTER TABLE </vt:lpstr>
      <vt:lpstr>Operations on Relations</vt:lpstr>
      <vt:lpstr>Operations on relations</vt:lpstr>
      <vt:lpstr>PowerPoint Presentation</vt:lpstr>
      <vt:lpstr>Insert</vt:lpstr>
      <vt:lpstr>PowerPoint Presentation</vt:lpstr>
      <vt:lpstr>Delete</vt:lpstr>
      <vt:lpstr>PowerPoint Presentation</vt:lpstr>
      <vt:lpstr>Update</vt:lpstr>
      <vt:lpstr>PowerPoint Presentation</vt:lpstr>
      <vt:lpstr>Select</vt:lpstr>
      <vt:lpstr>PowerPoint Presentation</vt:lpstr>
      <vt:lpstr>Project</vt:lpstr>
      <vt:lpstr>PowerPoint Presentation</vt:lpstr>
      <vt:lpstr>Join</vt:lpstr>
      <vt:lpstr>PowerPoint Presentation</vt:lpstr>
      <vt:lpstr>Union</vt:lpstr>
      <vt:lpstr>PowerPoint Presentation</vt:lpstr>
      <vt:lpstr>Intersection</vt:lpstr>
      <vt:lpstr>PowerPoint Presentation</vt:lpstr>
      <vt:lpstr>Difference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SQL</dc:title>
  <dc:creator>WALAA</dc:creator>
  <cp:lastModifiedBy>WALAA</cp:lastModifiedBy>
  <cp:revision>9</cp:revision>
  <dcterms:created xsi:type="dcterms:W3CDTF">2018-02-20T09:33:05Z</dcterms:created>
  <dcterms:modified xsi:type="dcterms:W3CDTF">2018-06-13T13:12:49Z</dcterms:modified>
</cp:coreProperties>
</file>